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3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3"/>
    <p:restoredTop sz="94690"/>
  </p:normalViewPr>
  <p:slideViewPr>
    <p:cSldViewPr snapToGrid="0" snapToObjects="1">
      <p:cViewPr>
        <p:scale>
          <a:sx n="173" d="100"/>
          <a:sy n="173" d="100"/>
        </p:scale>
        <p:origin x="1160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67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course CS405 and explain how computer graphics spans both scientific and artistic domains.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Discuss software setup: VS Code, Node.js, browser requirements, and Blender for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academic integrity rules, acceptable collaboration, and correct use of AI/LLMs.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Answer the question: why study graphics? Applications include entertainment, science, and AI 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Provide historical perspective from early research (Sketchpad) to GPUs and Pixar innovations.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cutting-edge developments like ray tracing hardware and neural rendering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149DD-BC56-B389-9628-983C58C78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B669-76BB-B655-368E-E93EA453A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75051-2568-2FB3-7F3A-CC707FE3F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cutting-edge developments like ray tracing hardware and neural rendering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B0D5B-5735-66AB-1E61-097A524BB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988682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Define what constitutes an image in computer graphics: discrete samples of light.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raster images as a matrix of pixels storing discrete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PNG and JPEG examples, explaining zoom-in artifacts like pixelation.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Define vector images: mathematical representations of shapes, curves, and lines.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Provide instructor contact details, office hours, and emphasize communication via email and course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Provide an SVG snippet demonstrating scalable circle rendering.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Directly compare raster and vector: resolution dependence, memory needs, editability.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resolution, pixels, and relationship to device DPI and PPI.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Discuss bit depth and how it affects the number of displayable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RGB, CMYK, HSV, and formula for luminance conversion.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gamma correction and why it aligns digital values with human perception.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Discuss different color spaces and their uses in HDR and wide gamut displays.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sampling theorem and importance of oversampling to avoid loss of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aliasing artifacts when undersampling high-frequency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Discuss anti-aliasing strategies like supersampling and filtering.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Outline main objectives: understanding image formation, rendering, modeling, and interactive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Illustrate zoom differences between raster pixelation and vector scalability.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image compression: lossy vs lossless trade-offs.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JPEG algorithm with DCT, quantization, and entropy coding.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PNG’s lossless DEFLATE compression and alpha transparency.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Highlight modern formats (WebP, AVIF) for efficient image storage.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Compare Kavunlu Natürmort as raster capturing textures vs vector capturing outlines.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BMP format: simple, uncompressed, memory heavy.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TIFF format: versatile, professional, supports multiple compressions.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GIF format: 256 colors, simple animations, limited palette.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JPEG macroblocks and quantization blocks in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List expected learning outcomes: implementing shaders, transformations, real-time rendering, NPR, and PBR.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JPEG artifact examples: blocking, ringing, and mosquito noise.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PNG transparency and alpha blending equation.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SVG structure as XML tags describing geometry.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Provide an SVG code example for rendering simple vector shapes.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Discuss vector operations: scaling and rotation applied to primitives.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rasterization: converting mathematical shapes to pixel grids.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histograms as tools for analyzing brightness distribution.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convolution filtering and its mathematical formulation.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Gaussian blur kernel with weighted averaging.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edge detection using Sobel operator kernels.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the weekly breakdown of topics and integration with Sakıp Sabancı Museum artworks.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sharpening filters through high-pass kernels.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noise types in images and their origins.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denoising with median and bilateral filtering.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Fourier transform as frequency domain analysis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FFT applied to an image to reveal frequency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transition from static images to dynamic graphics pipelines.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Compare HTML Canvas for 2D vs WebGL for GPU-accelerated 3D rendering.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how to set up a WebGL rendering context in JavaScript.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Demonstrate Hello Triangle program and its significance.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vertex buffers as GPU storage for geometry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grading policy: emphasize project-based learning and participation.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fragment shaders as per-pixel programs for final color.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Compare shading languages GLSL and WGSL, with future outlook.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Provide minimal GLSL shader example (vertex and fragment).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debugging tools like Spector.js for WebGL inspection.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Compare GPU and CPU: parallelism and SIMD architectures.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z-buffer and depth testing for visibility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rendering loop using requestAnimationFrame.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how user interaction drives real-time rendering (mouse, keyboard).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Demonstrate rotating cube with basic texture mapping.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Summarize Week 1 topics: raster vs vector, image formats, compression.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Preview the three major projects and their relation to weekly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Recap key formulas: gamma correction, convolution, alpha blending.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Compare raster vs vector in context of Kavunlu Natürmort painting.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Connect Project 1’s geometry extraction to raster image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List industry applications of graphics: VR, games, CAD, film pipelines.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cutting-edge neural compression approaches for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Highlight SIGGRAPH research showcasing compression and imaging.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Interactive student activity: analyze pros/cons of image formats.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Quiz questions reviewing raster, vector, gamma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Preview Week 2: linear algebra foundations for computer graphics.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required textbooks and explain how each complements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Present online resources including WebGL Fundamentals, Three.js, and Blender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CS405 Week 1</a:t>
            </a:r>
          </a:p>
          <a:p>
            <a:r>
              <a:rPr lang="en-US" dirty="0"/>
              <a:t>Introduction; Image Formats; Raster vs Vector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Dr. Selim </a:t>
            </a:r>
            <a:r>
              <a:rPr lang="en-US" dirty="0" err="1"/>
              <a:t>Balcısoy</a:t>
            </a:r>
            <a:endParaRPr lang="en-US" dirty="0"/>
          </a:p>
          <a:p>
            <a:r>
              <a:rPr lang="en-US" dirty="0" err="1"/>
              <a:t>Sabancı</a:t>
            </a:r>
            <a:r>
              <a:rPr lang="en-US" dirty="0"/>
              <a:t>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Online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WebGL Fundamentals: https://</a:t>
            </a:r>
            <a:r>
              <a:rPr lang="en-US" dirty="0" err="1">
                <a:solidFill>
                  <a:srgbClr val="000000"/>
                </a:solidFill>
              </a:rPr>
              <a:t>webglfundamentals.org</a:t>
            </a:r>
            <a:r>
              <a:rPr lang="en-US" dirty="0">
                <a:solidFill>
                  <a:srgbClr val="000000"/>
                </a:solidFill>
              </a:rPr>
              <a:t>/ (Core concepts, tutorials).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WebGPU</a:t>
            </a:r>
            <a:r>
              <a:rPr lang="en-US" dirty="0">
                <a:solidFill>
                  <a:srgbClr val="000000"/>
                </a:solidFill>
              </a:rPr>
              <a:t> Specification: https://</a:t>
            </a:r>
            <a:r>
              <a:rPr lang="en-US" dirty="0" err="1">
                <a:solidFill>
                  <a:srgbClr val="000000"/>
                </a:solidFill>
              </a:rPr>
              <a:t>gpuweb.github.io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err="1">
                <a:solidFill>
                  <a:srgbClr val="000000"/>
                </a:solidFill>
              </a:rPr>
              <a:t>gpuweb</a:t>
            </a:r>
            <a:r>
              <a:rPr lang="en-US" dirty="0">
                <a:solidFill>
                  <a:srgbClr val="000000"/>
                </a:solidFill>
              </a:rPr>
              <a:t>/ (Next-gen graphics API).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Three.js</a:t>
            </a:r>
            <a:r>
              <a:rPr lang="en-US" dirty="0">
                <a:solidFill>
                  <a:srgbClr val="000000"/>
                </a:solidFill>
              </a:rPr>
              <a:t> Documentation: https://</a:t>
            </a:r>
            <a:r>
              <a:rPr lang="en-US" dirty="0" err="1">
                <a:solidFill>
                  <a:srgbClr val="000000"/>
                </a:solidFill>
              </a:rPr>
              <a:t>threejs.org</a:t>
            </a:r>
            <a:r>
              <a:rPr lang="en-US" dirty="0">
                <a:solidFill>
                  <a:srgbClr val="000000"/>
                </a:solidFill>
              </a:rPr>
              <a:t>/docs/ (High-level 3D library).</a:t>
            </a:r>
          </a:p>
          <a:p>
            <a:r>
              <a:rPr lang="en-US" dirty="0">
                <a:solidFill>
                  <a:srgbClr val="000000"/>
                </a:solidFill>
              </a:rPr>
              <a:t> Blender Official: https://</a:t>
            </a:r>
            <a:r>
              <a:rPr lang="en-US" dirty="0" err="1">
                <a:solidFill>
                  <a:srgbClr val="000000"/>
                </a:solidFill>
              </a:rPr>
              <a:t>www.blender.org</a:t>
            </a:r>
            <a:r>
              <a:rPr lang="en-US" dirty="0">
                <a:solidFill>
                  <a:srgbClr val="000000"/>
                </a:solidFill>
              </a:rPr>
              <a:t>/ (3D modeling/animation).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glTF</a:t>
            </a:r>
            <a:r>
              <a:rPr lang="en-US" dirty="0">
                <a:solidFill>
                  <a:srgbClr val="000000"/>
                </a:solidFill>
              </a:rPr>
              <a:t> 2.0 Overview: https://</a:t>
            </a:r>
            <a:r>
              <a:rPr lang="en-US" dirty="0" err="1">
                <a:solidFill>
                  <a:srgbClr val="000000"/>
                </a:solidFill>
              </a:rPr>
              <a:t>www.khronos.org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err="1">
                <a:solidFill>
                  <a:srgbClr val="000000"/>
                </a:solidFill>
              </a:rPr>
              <a:t>gltf</a:t>
            </a:r>
            <a:r>
              <a:rPr lang="en-US" dirty="0">
                <a:solidFill>
                  <a:srgbClr val="000000"/>
                </a:solidFill>
              </a:rPr>
              <a:t>/ (Model format).</a:t>
            </a:r>
          </a:p>
          <a:p>
            <a:r>
              <a:rPr lang="en-US" dirty="0">
                <a:solidFill>
                  <a:srgbClr val="000000"/>
                </a:solidFill>
              </a:rPr>
              <a:t> GitHub Student Pack: https://</a:t>
            </a:r>
            <a:r>
              <a:rPr lang="en-US" dirty="0" err="1">
                <a:solidFill>
                  <a:srgbClr val="000000"/>
                </a:solidFill>
              </a:rPr>
              <a:t>education.github.com</a:t>
            </a:r>
            <a:r>
              <a:rPr lang="en-US" dirty="0">
                <a:solidFill>
                  <a:srgbClr val="000000"/>
                </a:solidFill>
              </a:rPr>
              <a:t>/pack (Free tools).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Tools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Required Tools:</a:t>
            </a:r>
          </a:p>
          <a:p>
            <a:r>
              <a:rPr lang="en-US" dirty="0">
                <a:solidFill>
                  <a:srgbClr val="000000"/>
                </a:solidFill>
              </a:rPr>
              <a:t>  VS Code: Code editor for JavaScript, GLSL/WGSL.</a:t>
            </a:r>
          </a:p>
          <a:p>
            <a:r>
              <a:rPr lang="en-US" dirty="0">
                <a:solidFill>
                  <a:srgbClr val="000000"/>
                </a:solidFill>
              </a:rPr>
              <a:t>  Node.js: For running local servers (WebGL projects).</a:t>
            </a:r>
          </a:p>
          <a:p>
            <a:r>
              <a:rPr lang="en-US" dirty="0">
                <a:solidFill>
                  <a:srgbClr val="000000"/>
                </a:solidFill>
              </a:rPr>
              <a:t>  Browsers: Chrome/Firefox (WebGL/</a:t>
            </a:r>
            <a:r>
              <a:rPr lang="en-US" dirty="0" err="1">
                <a:solidFill>
                  <a:srgbClr val="000000"/>
                </a:solidFill>
              </a:rPr>
              <a:t>WebGPU</a:t>
            </a:r>
            <a:r>
              <a:rPr lang="en-US" dirty="0">
                <a:solidFill>
                  <a:srgbClr val="000000"/>
                </a:solidFill>
              </a:rPr>
              <a:t> support).</a:t>
            </a:r>
          </a:p>
          <a:p>
            <a:r>
              <a:rPr lang="en-US" dirty="0">
                <a:solidFill>
                  <a:srgbClr val="000000"/>
                </a:solidFill>
              </a:rPr>
              <a:t>  Blender: Free 3D modeling/animation software.</a:t>
            </a:r>
          </a:p>
          <a:p>
            <a:r>
              <a:rPr lang="en-US" dirty="0">
                <a:solidFill>
                  <a:srgbClr val="000000"/>
                </a:solidFill>
              </a:rPr>
              <a:t>  GitHub: Version control for project submissions.</a:t>
            </a:r>
          </a:p>
          <a:p>
            <a:r>
              <a:rPr lang="en-US" dirty="0">
                <a:solidFill>
                  <a:srgbClr val="000000"/>
                </a:solidFill>
              </a:rPr>
              <a:t>- Setup Steps:</a:t>
            </a:r>
          </a:p>
          <a:p>
            <a:r>
              <a:rPr lang="en-US" dirty="0">
                <a:solidFill>
                  <a:srgbClr val="000000"/>
                </a:solidFill>
              </a:rPr>
              <a:t>  Install via GitHub Student Pack (free).</a:t>
            </a:r>
          </a:p>
          <a:p>
            <a:r>
              <a:rPr lang="en-US" dirty="0">
                <a:solidFill>
                  <a:srgbClr val="000000"/>
                </a:solidFill>
              </a:rPr>
              <a:t>  Test WebGL: https://</a:t>
            </a:r>
            <a:r>
              <a:rPr lang="en-US" dirty="0" err="1">
                <a:solidFill>
                  <a:srgbClr val="000000"/>
                </a:solidFill>
              </a:rPr>
              <a:t>get.webgl.org</a:t>
            </a:r>
            <a:r>
              <a:rPr lang="en-US" dirty="0">
                <a:solidFill>
                  <a:srgbClr val="000000"/>
                </a:solidFill>
              </a:rPr>
              <a:t>/.</a:t>
            </a:r>
          </a:p>
          <a:p>
            <a:r>
              <a:rPr lang="en-US" dirty="0">
                <a:solidFill>
                  <a:srgbClr val="000000"/>
                </a:solidFill>
              </a:rPr>
              <a:t>  Blender tutorials on </a:t>
            </a:r>
            <a:r>
              <a:rPr lang="en-US" dirty="0" err="1">
                <a:solidFill>
                  <a:srgbClr val="000000"/>
                </a:solidFill>
              </a:rPr>
              <a:t>SuCourse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Tip: Set up by Week 2 for labs!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Academic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Rules:</a:t>
            </a:r>
          </a:p>
          <a:p>
            <a:r>
              <a:rPr lang="en-US" dirty="0">
                <a:solidFill>
                  <a:srgbClr val="000000"/>
                </a:solidFill>
              </a:rPr>
              <a:t>  Plagiarism is strictly prohibited—submit your own work.</a:t>
            </a:r>
          </a:p>
          <a:p>
            <a:r>
              <a:rPr lang="en-US" dirty="0">
                <a:solidFill>
                  <a:srgbClr val="000000"/>
                </a:solidFill>
              </a:rPr>
              <a:t>AI/LLM Use: Permitted only with instructor approval; Cite usage in submissions.</a:t>
            </a:r>
          </a:p>
          <a:p>
            <a:r>
              <a:rPr lang="en-US" dirty="0">
                <a:solidFill>
                  <a:srgbClr val="000000"/>
                </a:solidFill>
              </a:rPr>
              <a:t>Consequences: Violations may lead to grade penalties or course failure.</a:t>
            </a:r>
          </a:p>
          <a:p>
            <a:r>
              <a:rPr lang="en-US" dirty="0">
                <a:solidFill>
                  <a:srgbClr val="000000"/>
                </a:solidFill>
              </a:rPr>
              <a:t>Tip: When in doubt, ask instructors or cite sources!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Why Study Graphics?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Applications:</a:t>
            </a:r>
          </a:p>
          <a:p>
            <a:r>
              <a:rPr lang="en-US" dirty="0">
                <a:solidFill>
                  <a:srgbClr val="000000"/>
                </a:solidFill>
              </a:rPr>
              <a:t>  Entertainment: Video games (e.g., Unreal Engine), films (Pixar).</a:t>
            </a:r>
          </a:p>
          <a:p>
            <a:r>
              <a:rPr lang="en-US" dirty="0">
                <a:solidFill>
                  <a:srgbClr val="000000"/>
                </a:solidFill>
              </a:rPr>
              <a:t>  Science: Data visualization, medical imaging.</a:t>
            </a:r>
          </a:p>
          <a:p>
            <a:r>
              <a:rPr lang="en-US" dirty="0">
                <a:solidFill>
                  <a:srgbClr val="000000"/>
                </a:solidFill>
              </a:rPr>
              <a:t>  Emerging Tech: VR/AR, AI art (e.g., Stable Diffusion).</a:t>
            </a:r>
          </a:p>
          <a:p>
            <a:r>
              <a:rPr lang="en-US" dirty="0">
                <a:solidFill>
                  <a:srgbClr val="000000"/>
                </a:solidFill>
              </a:rPr>
              <a:t>Impact: Graphics drives innovation across industries.</a:t>
            </a:r>
          </a:p>
          <a:p>
            <a:r>
              <a:rPr lang="en-US" dirty="0">
                <a:solidFill>
                  <a:srgbClr val="000000"/>
                </a:solidFill>
              </a:rPr>
              <a:t>SSM Connection: Analyze art to understand rendering techniques.</a:t>
            </a:r>
          </a:p>
          <a:p>
            <a:r>
              <a:rPr lang="en-US" dirty="0">
                <a:solidFill>
                  <a:srgbClr val="000000"/>
                </a:solidFill>
              </a:rPr>
              <a:t>Fun Fact: Graphics powers 90% of modern media!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525982"/>
            <a:ext cx="3212237" cy="1200361"/>
          </a:xfrm>
        </p:spPr>
        <p:txBody>
          <a:bodyPr anchor="b">
            <a:normAutofit/>
          </a:bodyPr>
          <a:lstStyle/>
          <a:p>
            <a:r>
              <a:rPr lang="en-US" sz="3100"/>
              <a:t>Historical Context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99" y="2031101"/>
            <a:ext cx="3212238" cy="3511943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Milestones: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  1963: Sketchpad (Ivan Sutherland)—First interactive graphics system.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 1970s: Utah Teapot—Iconic 3D model for testing.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 1980s: Pixar’s </a:t>
            </a:r>
            <a:r>
              <a:rPr lang="en-US" sz="1500" dirty="0" err="1"/>
              <a:t>RenderMan</a:t>
            </a:r>
            <a:r>
              <a:rPr lang="en-US" sz="1500" dirty="0"/>
              <a:t>—Revolutionized film rendering.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  1990s-Present: NVIDIA GPUs—Enabled real-time graphics.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Impact: From research labs to everyday devices. https://</a:t>
            </a:r>
            <a:r>
              <a:rPr lang="en-US" sz="1500" dirty="0" err="1"/>
              <a:t>www.nvidia.com</a:t>
            </a:r>
            <a:r>
              <a:rPr lang="en-US" sz="1500" dirty="0"/>
              <a:t>/</a:t>
            </a:r>
            <a:r>
              <a:rPr lang="en-US" sz="1500" dirty="0" err="1"/>
              <a:t>en</a:t>
            </a:r>
            <a:r>
              <a:rPr lang="en-US" sz="1500" dirty="0"/>
              <a:t>-us/about-</a:t>
            </a:r>
            <a:r>
              <a:rPr lang="en-US" sz="1500" dirty="0" err="1"/>
              <a:t>nvidia</a:t>
            </a:r>
            <a:r>
              <a:rPr lang="en-US" sz="1500" dirty="0"/>
              <a:t>/corporate-timeline/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https://</a:t>
            </a:r>
            <a:r>
              <a:rPr lang="en-US" sz="1500" dirty="0" err="1"/>
              <a:t>www.youtube.com</a:t>
            </a:r>
            <a:r>
              <a:rPr lang="en-US" sz="1500" dirty="0"/>
              <a:t>/</a:t>
            </a:r>
            <a:r>
              <a:rPr lang="en-US" sz="1500" dirty="0" err="1"/>
              <a:t>watch?v</a:t>
            </a:r>
            <a:r>
              <a:rPr lang="en-US" sz="1500" dirty="0"/>
              <a:t>=NXkkr0REEPI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https://</a:t>
            </a:r>
            <a:r>
              <a:rPr lang="en-US" sz="1500" dirty="0" err="1"/>
              <a:t>www.youtube.com</a:t>
            </a:r>
            <a:r>
              <a:rPr lang="en-US" sz="1500" dirty="0"/>
              <a:t>/</a:t>
            </a:r>
            <a:r>
              <a:rPr lang="en-US" sz="1500" dirty="0" err="1"/>
              <a:t>watch?v</a:t>
            </a:r>
            <a:r>
              <a:rPr lang="en-US" sz="1500" dirty="0"/>
              <a:t>=</a:t>
            </a:r>
            <a:r>
              <a:rPr lang="en-US" sz="1500" dirty="0" err="1"/>
              <a:t>RNvYGcgoGcs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https://</a:t>
            </a:r>
            <a:r>
              <a:rPr lang="en-US" sz="1500" dirty="0" err="1"/>
              <a:t>www.apple.com</a:t>
            </a:r>
            <a:r>
              <a:rPr lang="en-US" sz="1500" dirty="0"/>
              <a:t>/apple-vision-pro/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https://</a:t>
            </a:r>
            <a:r>
              <a:rPr lang="en-US" sz="1500" dirty="0" err="1"/>
              <a:t>youtu.be</a:t>
            </a:r>
            <a:r>
              <a:rPr lang="en-US" sz="1500" dirty="0"/>
              <a:t>/</a:t>
            </a:r>
            <a:r>
              <a:rPr lang="en-US" sz="1500" dirty="0" err="1"/>
              <a:t>mpKKcqWnTus?si</a:t>
            </a:r>
            <a:r>
              <a:rPr lang="en-US" sz="1500" dirty="0"/>
              <a:t>=sTT5SGdUPyaz8piR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61965" y="6072626"/>
            <a:ext cx="740664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6109" y="1694387"/>
            <a:ext cx="740664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354959"/>
            <a:ext cx="4638730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18D3054-5761-BB23-BC84-AEB2A536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41" y="2130681"/>
            <a:ext cx="2858324" cy="16006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F5DA80-9123-7D24-DD1B-5632ABAD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FB5468C-305B-445A-A53B-93DB58336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D5457-1B80-E4CA-4056-15968DC0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1" y="436360"/>
            <a:ext cx="2553277" cy="2244634"/>
          </a:xfrm>
        </p:spPr>
        <p:txBody>
          <a:bodyPr>
            <a:normAutofit/>
          </a:bodyPr>
          <a:lstStyle/>
          <a:p>
            <a:r>
              <a:rPr lang="en-US" sz="2400"/>
              <a:t>Painter of the Week: Şeker Ahmet Paşa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278FF2D-FF74-8261-AB1C-105A582285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42" r="21067" b="-3"/>
          <a:stretch>
            <a:fillRect/>
          </a:stretch>
        </p:blipFill>
        <p:spPr>
          <a:xfrm>
            <a:off x="20" y="3184849"/>
            <a:ext cx="3238097" cy="367315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2CDF4EC-7B47-436E-927B-57540425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52841"/>
            <a:ext cx="3238117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273D9E-5BEA-459A-918F-AF5ACA25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66880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26A9-29D8-BE39-81E7-A37EE7C3A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0940" y="397565"/>
            <a:ext cx="2534031" cy="571538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Biography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	Born in </a:t>
            </a:r>
            <a:r>
              <a:rPr lang="en-US" sz="900" dirty="0" err="1"/>
              <a:t>Üsküdar</a:t>
            </a:r>
            <a:r>
              <a:rPr lang="en-US" sz="900" dirty="0"/>
              <a:t>, Istanbul.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	Originally studied medicine at the Imperial School of Medicine, but his talent in drawing was quickly noticed.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	Sent by Sultan Abdülaziz to Paris in 1860s, where he studied at the École des Beaux-Arts under well-known French artists like Gustave Boulanger and Jean-Léon Gérôme.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	After returning to Istanbul, he served both as a military officer and as a court painter. He later became a Pasha (general).</a:t>
            </a:r>
          </a:p>
          <a:p>
            <a:pPr marL="0" indent="0">
              <a:lnSpc>
                <a:spcPct val="90000"/>
              </a:lnSpc>
              <a:buNone/>
            </a:pPr>
            <a:endParaRPr lang="en-US" sz="9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Artistic Contributions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	Introduced Western-style realism into Ottoman painting.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	Specialized in still </a:t>
            </a:r>
            <a:r>
              <a:rPr lang="en-US" sz="900" dirty="0" err="1"/>
              <a:t>lifes</a:t>
            </a:r>
            <a:r>
              <a:rPr lang="en-US" sz="900" dirty="0"/>
              <a:t> (especially fruit arrangements like </a:t>
            </a:r>
            <a:r>
              <a:rPr lang="en-US" sz="900" dirty="0" err="1"/>
              <a:t>Kavunlu</a:t>
            </a:r>
            <a:r>
              <a:rPr lang="en-US" sz="900" dirty="0"/>
              <a:t> </a:t>
            </a:r>
            <a:r>
              <a:rPr lang="en-US" sz="900" dirty="0" err="1"/>
              <a:t>Natürmort</a:t>
            </a:r>
            <a:r>
              <a:rPr lang="en-US" sz="900" dirty="0"/>
              <a:t>, with melons and grapes) and landscapes.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	Considered the pioneer of Ottoman still life painting, moving away from purely decorative or miniature traditions.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	Organized one of the first public art exhibitions in Istanbul in 1873, which helped spread Western-style art in the Ottoman Empire.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9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Legacy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	Remembered as a bridge figure who brought European academic realism into Ottoman art.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/>
              <a:t>	The nickname “Şeker” comes from his sweet and gentle personality.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ECBD5BC-C9CF-6F63-39AA-CEC714E4AA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822" r="24480"/>
          <a:stretch>
            <a:fillRect/>
          </a:stretch>
        </p:blipFill>
        <p:spPr>
          <a:xfrm>
            <a:off x="6605878" y="-6"/>
            <a:ext cx="2538122" cy="68580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DFA5EF5-56B1-49EE-B0BB-69B6399FA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57540" y="3404996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60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Art Connection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BDCAD64-F17B-44DB-DB48-3A49AE2B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5" y="364142"/>
            <a:ext cx="5545509" cy="386799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/>
              <a:t>Focus: Still-life painting of fruits (1870s).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Graphics Link:</a:t>
            </a:r>
          </a:p>
          <a:p>
            <a:pPr>
              <a:lnSpc>
                <a:spcPct val="90000"/>
              </a:lnSpc>
            </a:pPr>
            <a:r>
              <a:rPr lang="en-US" sz="1100"/>
              <a:t>  Raster: Captures textures (e.g., melon’s surface).</a:t>
            </a:r>
          </a:p>
          <a:p>
            <a:pPr>
              <a:lnSpc>
                <a:spcPct val="90000"/>
              </a:lnSpc>
            </a:pPr>
            <a:r>
              <a:rPr lang="en-US" sz="1100"/>
              <a:t>  Vector: Outlines shapes (e.g., fruit contours).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Why It Matters: Art inspires algorithms for rendering and geometry extraction.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Activity: Compare how raster/vector represent this painting.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Tip: Project 1 uses similar analysis!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448311" cy="1616203"/>
          </a:xfrm>
        </p:spPr>
        <p:txBody>
          <a:bodyPr anchor="b">
            <a:normAutofit/>
          </a:bodyPr>
          <a:lstStyle/>
          <a:p>
            <a:r>
              <a:rPr lang="en-US" sz="2800" dirty="0"/>
              <a:t>What is an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448310" cy="344783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Definition: Discrete samples of light and color.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Components: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  Pixels (raster) or mathematical primitives (vector).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Stores RGB, intensity, or other data.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Graphics Role: Images are the foundation of rendering.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Key Takeaway: Images are data we manipulate!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F44B8A9-1949-C7B8-6A56-36AF5C620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69470"/>
            <a:ext cx="3989297" cy="22439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Raster Images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FEA37FA-C73F-0FF9-BE21-8E464753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347" b="14348"/>
          <a:stretch>
            <a:fillRect/>
          </a:stretch>
        </p:blipFill>
        <p:spPr>
          <a:xfrm>
            <a:off x="719403" y="364142"/>
            <a:ext cx="7777234" cy="38679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Definition: Grid of pixels storing RGB values.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/>
              <a:t>Properties:</a:t>
            </a:r>
          </a:p>
          <a:p>
            <a:pPr>
              <a:lnSpc>
                <a:spcPct val="90000"/>
              </a:lnSpc>
            </a:pPr>
            <a:r>
              <a:rPr lang="en-US" sz="1500"/>
              <a:t>  Fixed resolution (e.g., 1920x1080).</a:t>
            </a:r>
          </a:p>
          <a:p>
            <a:pPr>
              <a:lnSpc>
                <a:spcPct val="90000"/>
              </a:lnSpc>
            </a:pPr>
            <a:r>
              <a:rPr lang="en-US" sz="1500"/>
              <a:t>  Pixelation when zoomed.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/>
              <a:t>Examples: Photos, digital paintings.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/>
              <a:t>Key Takeaway: Raster = discrete pixel grid.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/>
              <a:t>Raster Examples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1FCBFC8-3FAF-4091-C8C5-748969BE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38" b="6145"/>
          <a:stretch>
            <a:fillRect/>
          </a:stretch>
        </p:blipFill>
        <p:spPr>
          <a:xfrm>
            <a:off x="719403" y="364142"/>
            <a:ext cx="7777234" cy="386799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PNG: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Lossless compression, supports transparency.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Ideal for sharp edges, text, logos.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JPEG: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Lossy compression, smaller file sizes.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Shows artifacts when zoomed (pixelation, blocks).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Key Takeaway: Format choice impacts quality!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/>
              <a:t>Welcome &amp;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789D2D2-336F-57BC-783A-AC273B9D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734" y="364142"/>
            <a:ext cx="5174572" cy="3867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noProof="0" dirty="0"/>
              <a:t>Welcome to CS405! This course explores the fundamentals of computer graphics, blending science, art, and technology.</a:t>
            </a:r>
          </a:p>
          <a:p>
            <a:pPr>
              <a:lnSpc>
                <a:spcPct val="90000"/>
              </a:lnSpc>
            </a:pPr>
            <a:r>
              <a:rPr lang="en-US" sz="1200" noProof="0" dirty="0"/>
              <a:t>We'll cover how computers create, manipulate, and render images—from basic pixels to advanced 3D scenes.</a:t>
            </a:r>
          </a:p>
          <a:p>
            <a:pPr>
              <a:lnSpc>
                <a:spcPct val="90000"/>
              </a:lnSpc>
            </a:pPr>
            <a:r>
              <a:rPr lang="en-US" sz="1200" noProof="0" dirty="0"/>
              <a:t>Why graphics? It's everywhere: video games, movies, scientific visualizations, VR/AR, and even AI-generated art.</a:t>
            </a:r>
          </a:p>
          <a:p>
            <a:pPr>
              <a:lnSpc>
                <a:spcPct val="90000"/>
              </a:lnSpc>
            </a:pPr>
            <a:r>
              <a:rPr lang="en-US" sz="1200" noProof="0" dirty="0"/>
              <a:t>Today's focus: Introduction to the course and the basics of images (raster vs. vector).</a:t>
            </a:r>
          </a:p>
          <a:p>
            <a:pPr>
              <a:lnSpc>
                <a:spcPct val="90000"/>
              </a:lnSpc>
            </a:pPr>
            <a:endParaRPr lang="en-US" sz="1200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r>
              <a:rPr lang="en-US" dirty="0"/>
              <a:t>Vector Images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Definition: Mathematical shapes (lines, curves, polygons).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Properties: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Scalable without loss (no pixelation).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Smaller file size for simple graphics.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Examples: Logos, icons, SVG files.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Key Takeaway: Vector = scalable precision.</a:t>
            </a: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1C8D7C91-8CD0-693B-7C6A-D72123136350}"/>
              </a:ext>
            </a:extLst>
          </p:cNvPr>
          <p:cNvGrpSpPr/>
          <p:nvPr/>
        </p:nvGrpSpPr>
        <p:grpSpPr>
          <a:xfrm>
            <a:off x="527386" y="2336400"/>
            <a:ext cx="3989937" cy="2015456"/>
            <a:chOff x="527386" y="2336400"/>
            <a:chExt cx="3989937" cy="2015456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59C4D081-21D0-4EE8-E11E-0DC94694F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386" y="2336400"/>
              <a:ext cx="3583036" cy="2015456"/>
            </a:xfrm>
            <a:custGeom>
              <a:avLst/>
              <a:gdLst/>
              <a:ahLst/>
              <a:cxnLst/>
              <a:rect l="l" t="t" r="r" b="b"/>
              <a:pathLst>
                <a:path w="4777381" h="5643794">
                  <a:moveTo>
                    <a:pt x="143704" y="0"/>
                  </a:moveTo>
                  <a:lnTo>
                    <a:pt x="4633677" y="0"/>
                  </a:lnTo>
                  <a:cubicBezTo>
                    <a:pt x="4713043" y="0"/>
                    <a:pt x="4777381" y="64338"/>
                    <a:pt x="4777381" y="143704"/>
                  </a:cubicBezTo>
                  <a:lnTo>
                    <a:pt x="4777381" y="5500090"/>
                  </a:lnTo>
                  <a:cubicBezTo>
                    <a:pt x="4777381" y="5579456"/>
                    <a:pt x="4713043" y="5643794"/>
                    <a:pt x="4633677" y="5643794"/>
                  </a:cubicBezTo>
                  <a:lnTo>
                    <a:pt x="143704" y="5643794"/>
                  </a:lnTo>
                  <a:cubicBezTo>
                    <a:pt x="64338" y="5643794"/>
                    <a:pt x="0" y="5579456"/>
                    <a:pt x="0" y="5500090"/>
                  </a:cubicBezTo>
                  <a:lnTo>
                    <a:pt x="0" y="143704"/>
                  </a:lnTo>
                  <a:cubicBezTo>
                    <a:pt x="0" y="64338"/>
                    <a:pt x="64338" y="0"/>
                    <a:pt x="143704" y="0"/>
                  </a:cubicBezTo>
                  <a:close/>
                </a:path>
              </a:pathLst>
            </a:custGeom>
          </p:spPr>
        </p:pic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C8991DB6-A6ED-A556-E5DC-ED5283DDE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8904" y="2584764"/>
              <a:ext cx="2198419" cy="1658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Vector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83619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SVG (Scalable Vector Graphics):</a:t>
            </a:r>
          </a:p>
          <a:p>
            <a:r>
              <a:rPr lang="en-US" dirty="0">
                <a:solidFill>
                  <a:srgbClr val="000000"/>
                </a:solidFill>
              </a:rPr>
              <a:t>  XML-based format for shapes.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Example: `&lt;circle cx="50" cy="50" r="40" fill="red"/&gt;`.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Advantages:</a:t>
            </a:r>
          </a:p>
          <a:p>
            <a:r>
              <a:rPr lang="en-US" dirty="0">
                <a:solidFill>
                  <a:srgbClr val="000000"/>
                </a:solidFill>
              </a:rPr>
              <a:t>  Scales without quality loss.</a:t>
            </a:r>
          </a:p>
          <a:p>
            <a:r>
              <a:rPr lang="en-US" dirty="0">
                <a:solidFill>
                  <a:srgbClr val="000000"/>
                </a:solidFill>
              </a:rPr>
              <a:t>  Editable via code or tools (e.g., Inkscape).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Demo: Render a circle, scale it up—no pixelation!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1BECCBF-9F98-CB3F-D28A-35312D53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190" y="2892054"/>
            <a:ext cx="3364617" cy="18925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Raster vs Vector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Comparison Table: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</a:rPr>
              <a:t>| Aspect | Raster | Vector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</a:rPr>
              <a:t>|--------|--------|--------|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</a:rPr>
              <a:t>| Storage | Pixel grid (RGB) | Math shapes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</a:rPr>
              <a:t>| Scalability | Pixelates when zoomed | Scales perfectly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</a:rPr>
              <a:t>| File Size | Large for high-res | Small for simple shapes |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</a:rPr>
              <a:t>| Use Cases | Photos, textures | Logos, diagrams |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Key Takeaway: Choose based on task!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Pixels &amp;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Pixel: Smallest addressable element (stores RGB).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Resolution: Width × Height (e.g., 1920x1080 pixels).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Device Metrics:</a:t>
            </a:r>
          </a:p>
          <a:p>
            <a:r>
              <a:rPr lang="en-US" dirty="0">
                <a:solidFill>
                  <a:srgbClr val="000000"/>
                </a:solidFill>
              </a:rPr>
              <a:t>DPI: Dots per inch (printing).</a:t>
            </a:r>
          </a:p>
          <a:p>
            <a:r>
              <a:rPr lang="en-US" dirty="0">
                <a:solidFill>
                  <a:srgbClr val="000000"/>
                </a:solidFill>
              </a:rPr>
              <a:t>PPI: Pixels per inch (screens).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Impact: Higher resolution = sharper image, larger file.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00993"/>
            <a:ext cx="2765618" cy="1594189"/>
          </a:xfrm>
        </p:spPr>
        <p:txBody>
          <a:bodyPr anchor="t">
            <a:normAutofit/>
          </a:bodyPr>
          <a:lstStyle/>
          <a:p>
            <a:r>
              <a:rPr lang="en-US" sz="2800" dirty="0"/>
              <a:t>Bit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6159" y="751555"/>
            <a:ext cx="4509191" cy="17664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Definition: Bits per pixel/channel, determines color range.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Examples: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8-bit: 256 colors/channel (16.7M total).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16-bit: 65,536 colors/channel (HDR).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32-bit float: High dynamic range (film, games).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Impact: Higher bit depth = richer colors, larger files.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65021F4-4D73-3496-8F80-9A7E347D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46" b="5914"/>
          <a:stretch>
            <a:fillRect/>
          </a:stretch>
        </p:blipFill>
        <p:spPr>
          <a:xfrm>
            <a:off x="-1" y="2818262"/>
            <a:ext cx="9144001" cy="40397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221BB3-7B5D-C899-7745-66D7AC323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D2D571-38D7-DB0F-166C-14FEDA700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8AEF72-50CD-C201-F6BF-C595BBBE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00993"/>
            <a:ext cx="2765618" cy="1594189"/>
          </a:xfrm>
        </p:spPr>
        <p:txBody>
          <a:bodyPr anchor="t">
            <a:normAutofit/>
          </a:bodyPr>
          <a:lstStyle/>
          <a:p>
            <a:r>
              <a:rPr lang="en-US" sz="2800" dirty="0"/>
              <a:t>Color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6159" y="751555"/>
            <a:ext cx="4509191" cy="17664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Common Models: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RGB: Additive (screens), R+G+B = White.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CMYK: Subtractive (printing), C+M+Y+K = Black.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HSV: Hue, Saturation, Value (intuitive editing).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Luminance Formula: Y = 0.299R + 0.587G + 0.114B.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Use Case: RGB for digital, CMYK for print.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872FBBD-9183-D88D-84E1-8781980E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90" b="15069"/>
          <a:stretch>
            <a:fillRect/>
          </a:stretch>
        </p:blipFill>
        <p:spPr>
          <a:xfrm>
            <a:off x="-1" y="2818262"/>
            <a:ext cx="9144001" cy="40397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221BB3-7B5D-C899-7745-66D7AC323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D2D571-38D7-DB0F-166C-14FEDA700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8AEF72-50CD-C201-F6BF-C595BBBE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2591866" cy="1616203"/>
          </a:xfrm>
        </p:spPr>
        <p:txBody>
          <a:bodyPr anchor="b">
            <a:normAutofit/>
          </a:bodyPr>
          <a:lstStyle/>
          <a:p>
            <a:r>
              <a:rPr lang="en-US" sz="2800" dirty="0"/>
              <a:t>Gamma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2591866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Purpose: Aligns digital values with human perception.</a:t>
            </a:r>
          </a:p>
          <a:p>
            <a:pPr marL="0" indent="0">
              <a:buNone/>
            </a:pPr>
            <a:r>
              <a:rPr lang="en-US" sz="1700" dirty="0"/>
              <a:t>Formula: </a:t>
            </a:r>
            <a:r>
              <a:rPr lang="en-US" sz="1700" dirty="0" err="1"/>
              <a:t>V_out</a:t>
            </a:r>
            <a:r>
              <a:rPr lang="en-US" sz="1700" dirty="0"/>
              <a:t> = </a:t>
            </a:r>
            <a:r>
              <a:rPr lang="en-US" sz="1700" dirty="0" err="1"/>
              <a:t>V_in</a:t>
            </a:r>
            <a:r>
              <a:rPr lang="en-US" sz="1700" dirty="0"/>
              <a:t>^(1/2.2) (sRGB standard).</a:t>
            </a:r>
          </a:p>
          <a:p>
            <a:pPr marL="0" indent="0">
              <a:buNone/>
            </a:pPr>
            <a:r>
              <a:rPr lang="en-US" sz="1700" dirty="0"/>
              <a:t>Why?: Human eyes perceive light non-linearly.</a:t>
            </a:r>
          </a:p>
          <a:p>
            <a:pPr marL="0" indent="0">
              <a:buNone/>
            </a:pPr>
            <a:r>
              <a:rPr lang="en-US" sz="1700" dirty="0"/>
              <a:t>Impact: Ensures accurate color display on screens.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85A8EF3-8BDB-54FF-BE17-A1D05F8C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531" y="1884695"/>
            <a:ext cx="5961977" cy="3353612"/>
          </a:xfrm>
          <a:prstGeom prst="rect">
            <a:avLst/>
          </a:prstGeom>
        </p:spPr>
      </p:pic>
      <p:grpSp>
        <p:nvGrpSpPr>
          <p:cNvPr id="14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2591866" cy="1616203"/>
          </a:xfrm>
        </p:spPr>
        <p:txBody>
          <a:bodyPr anchor="b">
            <a:normAutofit/>
          </a:bodyPr>
          <a:lstStyle/>
          <a:p>
            <a:r>
              <a:rPr lang="en-US" sz="2800" dirty="0"/>
              <a:t>Color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2591866" cy="344783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Definition: Systems for representing colors (e.g., sRGB, </a:t>
            </a:r>
            <a:r>
              <a:rPr lang="en-US" sz="1700" dirty="0" err="1"/>
              <a:t>AdobeRGB</a:t>
            </a:r>
            <a:r>
              <a:rPr lang="en-US" sz="1700" dirty="0"/>
              <a:t>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Common Spaces: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sRGB: Standard for web/screens.</a:t>
            </a:r>
          </a:p>
          <a:p>
            <a:pPr>
              <a:lnSpc>
                <a:spcPct val="90000"/>
              </a:lnSpc>
            </a:pPr>
            <a:r>
              <a:rPr lang="en-US" sz="1700" dirty="0" err="1"/>
              <a:t>AdobeRGB</a:t>
            </a:r>
            <a:r>
              <a:rPr lang="en-US" sz="1700" dirty="0"/>
              <a:t>: Wider gamut for professional displays.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Rec.709/Rec.2020: Video/HDR standards.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Use Case: Rec.2020 for HDR in films.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9EDAD58-AD2D-6CE3-D257-B5A6F291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159" y="2289544"/>
            <a:ext cx="5779817" cy="325114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Image Sampling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E002A01-86CB-B23F-0C4A-1C322E0A20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3"/>
          <a:stretch>
            <a:fillRect/>
          </a:stretch>
        </p:blipFill>
        <p:spPr>
          <a:xfrm>
            <a:off x="719403" y="364142"/>
            <a:ext cx="7777234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Definition: Capturing light at discrete points (pixels).</a:t>
            </a:r>
          </a:p>
          <a:p>
            <a:pPr marL="0" indent="0">
              <a:buNone/>
            </a:pPr>
            <a:r>
              <a:rPr lang="en-US" sz="1600" dirty="0"/>
              <a:t>Nyquist Theorem: Sample at 2x highest frequency to avoid aliasing.</a:t>
            </a:r>
          </a:p>
          <a:p>
            <a:pPr marL="0" indent="0">
              <a:buNone/>
            </a:pPr>
            <a:r>
              <a:rPr lang="en-US" sz="1600" dirty="0"/>
              <a:t>Importance: Oversampling prevents information loss.</a:t>
            </a:r>
          </a:p>
          <a:p>
            <a:pPr marL="0" indent="0">
              <a:buNone/>
            </a:pPr>
            <a:r>
              <a:rPr lang="en-US" sz="1600" dirty="0"/>
              <a:t>Key Takeaway: Sampling drives image quality.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Aliasing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076EBC4-98F0-A6CD-B26E-14629111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04" y="364142"/>
            <a:ext cx="6876432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Definition: Artifacts from </a:t>
            </a:r>
            <a:r>
              <a:rPr lang="en-US" sz="1400" dirty="0" err="1"/>
              <a:t>undersampling</a:t>
            </a:r>
            <a:r>
              <a:rPr lang="en-US" sz="1400" dirty="0"/>
              <a:t> high-frequency content.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Visual Effect: Jagged edges (“jaggies”) in images.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Cause: Sampling below Nyquist rate.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Solution: Anti-aliasing techniques (next slide!).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Instructor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Lead Instructor: Prof. Dr. Selim </a:t>
            </a:r>
            <a:r>
              <a:rPr lang="en-US" dirty="0" err="1">
                <a:solidFill>
                  <a:srgbClr val="000000"/>
                </a:solidFill>
              </a:rPr>
              <a:t>Balcısoy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-US" dirty="0" err="1">
                <a:solidFill>
                  <a:srgbClr val="000000"/>
                </a:solidFill>
              </a:rPr>
              <a:t>balcisoy@sabanciuniv.edu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Office: FENS Building, Room 1096 | Office Hours: Mondays 10:30-11:30 PM (or by appointment)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Teaching Assistant: Doruk Benli (</a:t>
            </a:r>
            <a:r>
              <a:rPr lang="en-US" dirty="0" err="1">
                <a:solidFill>
                  <a:srgbClr val="000000"/>
                </a:solidFill>
              </a:rPr>
              <a:t>dorukbenli@sabanciuniv.edu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Communication: Use email for questions; </a:t>
            </a:r>
            <a:r>
              <a:rPr lang="en-US" dirty="0" err="1">
                <a:solidFill>
                  <a:srgbClr val="000000"/>
                </a:solidFill>
              </a:rPr>
              <a:t>SuCourse</a:t>
            </a:r>
            <a:r>
              <a:rPr lang="en-US" dirty="0">
                <a:solidFill>
                  <a:srgbClr val="000000"/>
                </a:solidFill>
              </a:rPr>
              <a:t> for announcements, assignments, and forums.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Tip: Always include "CS405" in email subjects for faster responses.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en-US" dirty="0"/>
              <a:t>Anti-Aliasing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407" y="2176738"/>
            <a:ext cx="3719225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Definition: Techniques to reduce aliasing artifacts.</a:t>
            </a:r>
          </a:p>
          <a:p>
            <a:pPr marL="0" indent="0">
              <a:buNone/>
            </a:pPr>
            <a:r>
              <a:rPr lang="en-US" sz="1700" dirty="0"/>
              <a:t>Methods:</a:t>
            </a:r>
          </a:p>
          <a:p>
            <a:r>
              <a:rPr lang="en-US" sz="1700" dirty="0"/>
              <a:t> </a:t>
            </a:r>
            <a:r>
              <a:rPr lang="en-US" sz="1700" dirty="0" err="1"/>
              <a:t>Supersampling</a:t>
            </a:r>
            <a:r>
              <a:rPr lang="en-US" sz="1700" dirty="0"/>
              <a:t>: Sample at higher resolution, then average.</a:t>
            </a:r>
          </a:p>
          <a:p>
            <a:r>
              <a:rPr lang="en-US" sz="1700" dirty="0"/>
              <a:t>Filtering: Smooth edges with algorithms (e.g., MSAA).</a:t>
            </a:r>
          </a:p>
          <a:p>
            <a:pPr marL="0" indent="0">
              <a:buNone/>
            </a:pPr>
            <a:r>
              <a:rPr lang="en-US" sz="1700" dirty="0"/>
              <a:t>Impact: Improves visual quality, increases computation.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417D444-51BF-7707-F5F5-15FB46C7D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273" y="2176737"/>
            <a:ext cx="5592725" cy="314590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Zoom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Raster:</a:t>
            </a:r>
          </a:p>
          <a:p>
            <a:r>
              <a:rPr lang="en-US" dirty="0">
                <a:solidFill>
                  <a:srgbClr val="000000"/>
                </a:solidFill>
              </a:rPr>
              <a:t>Pixelates when zoomed (e.g., </a:t>
            </a:r>
            <a:r>
              <a:rPr lang="en-US" dirty="0" err="1">
                <a:solidFill>
                  <a:srgbClr val="000000"/>
                </a:solidFill>
              </a:rPr>
              <a:t>Kavunlu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Natürmort</a:t>
            </a:r>
            <a:r>
              <a:rPr lang="en-US" dirty="0">
                <a:solidFill>
                  <a:srgbClr val="000000"/>
                </a:solidFill>
              </a:rPr>
              <a:t> details blur).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Fixed resolution limits scalability.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Vector:</a:t>
            </a:r>
          </a:p>
          <a:p>
            <a:r>
              <a:rPr lang="en-US" dirty="0">
                <a:solidFill>
                  <a:srgbClr val="000000"/>
                </a:solidFill>
              </a:rPr>
              <a:t>Stays crisp at any zoom (e.g., fruit outlines).</a:t>
            </a:r>
          </a:p>
          <a:p>
            <a:r>
              <a:rPr lang="en-US" dirty="0">
                <a:solidFill>
                  <a:srgbClr val="000000"/>
                </a:solidFill>
              </a:rPr>
              <a:t>Mathematical shapes scale infinitely.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Compression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47EB225-734F-D3C1-8B56-5898B75D9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04" y="364142"/>
            <a:ext cx="6876432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Types:</a:t>
            </a:r>
          </a:p>
          <a:p>
            <a:r>
              <a:rPr lang="en-US" sz="1600" dirty="0"/>
              <a:t>Lossy: Reduces quality for smaller size (e.g., JPEG).</a:t>
            </a:r>
          </a:p>
          <a:p>
            <a:r>
              <a:rPr lang="en-US" sz="1600" dirty="0"/>
              <a:t>Lossless: Preserves quality, larger files (e.g., PNG).</a:t>
            </a:r>
          </a:p>
          <a:p>
            <a:r>
              <a:rPr lang="en-US" sz="1600" dirty="0"/>
              <a:t>Trade-offs: Quality vs. file size vs. speed.</a:t>
            </a:r>
          </a:p>
          <a:p>
            <a:r>
              <a:rPr lang="en-US" sz="1600" dirty="0"/>
              <a:t>Key Takeaway: Choose compression based on needs.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JPEG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Steps:</a:t>
            </a:r>
          </a:p>
          <a:p>
            <a:r>
              <a:rPr lang="en-US" dirty="0">
                <a:solidFill>
                  <a:srgbClr val="000000"/>
                </a:solidFill>
              </a:rPr>
              <a:t>  DCT: Transform image to frequency domain.</a:t>
            </a:r>
          </a:p>
          <a:p>
            <a:r>
              <a:rPr lang="en-US" dirty="0">
                <a:solidFill>
                  <a:srgbClr val="000000"/>
                </a:solidFill>
              </a:rPr>
              <a:t>  Quantization: Reduce precision of frequencies.</a:t>
            </a:r>
          </a:p>
          <a:p>
            <a:r>
              <a:rPr lang="en-US" dirty="0">
                <a:solidFill>
                  <a:srgbClr val="000000"/>
                </a:solidFill>
              </a:rPr>
              <a:t>  Entropy Coding: Compress data (Huffman coding).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Result: Lossy, small files, visible artifacts at low quality.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Method: Lossless DEFLATE compression.</a:t>
            </a:r>
          </a:p>
          <a:p>
            <a:r>
              <a:rPr lang="en-US" dirty="0">
                <a:solidFill>
                  <a:srgbClr val="000000"/>
                </a:solidFill>
              </a:rPr>
              <a:t>Features:</a:t>
            </a:r>
          </a:p>
          <a:p>
            <a:r>
              <a:rPr lang="en-US" dirty="0">
                <a:solidFill>
                  <a:srgbClr val="000000"/>
                </a:solidFill>
              </a:rPr>
              <a:t> Supports alpha transparency (transparent backgrounds).</a:t>
            </a:r>
          </a:p>
          <a:p>
            <a:r>
              <a:rPr lang="en-US" dirty="0">
                <a:solidFill>
                  <a:srgbClr val="000000"/>
                </a:solidFill>
              </a:rPr>
              <a:t> Preserves sharp edges, text, logos.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Key Takeaway: PNG = lossless with transparency.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US" sz="4200" dirty="0"/>
              <a:t>Modern Formats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245" y="2599509"/>
            <a:ext cx="3398174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WebP</a:t>
            </a:r>
            <a:r>
              <a:rPr lang="en-US" sz="1700" dirty="0"/>
              <a:t>:</a:t>
            </a:r>
          </a:p>
          <a:p>
            <a:r>
              <a:rPr lang="en-US" sz="1700" dirty="0"/>
              <a:t>  Lossy/lossless, smaller than JPEG/PNG.</a:t>
            </a:r>
          </a:p>
          <a:p>
            <a:r>
              <a:rPr lang="en-US" sz="1700" dirty="0"/>
              <a:t>  Supports animation, transparency.</a:t>
            </a:r>
          </a:p>
          <a:p>
            <a:pPr marL="0" indent="0">
              <a:buNone/>
            </a:pPr>
            <a:r>
              <a:rPr lang="en-US" sz="1700" dirty="0"/>
              <a:t>AVIF:</a:t>
            </a:r>
          </a:p>
          <a:p>
            <a:r>
              <a:rPr lang="en-US" sz="1700" dirty="0"/>
              <a:t>  Advanced compression (HEVC-based).</a:t>
            </a:r>
          </a:p>
          <a:p>
            <a:r>
              <a:rPr lang="en-US" sz="1700" dirty="0"/>
              <a:t>  Ideal for HDR, web delivery.</a:t>
            </a:r>
          </a:p>
          <a:p>
            <a:pPr marL="0" indent="0">
              <a:buNone/>
            </a:pPr>
            <a:r>
              <a:rPr lang="en-US" sz="1700" dirty="0"/>
              <a:t>Use Case: Web graphics, mobile apps.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789382F-5CE6-6C66-3F4B-234769B2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42" y="2780069"/>
            <a:ext cx="3862707" cy="23272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Artistic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Raster:</a:t>
            </a:r>
          </a:p>
          <a:p>
            <a:r>
              <a:rPr lang="en-US" dirty="0">
                <a:solidFill>
                  <a:srgbClr val="000000"/>
                </a:solidFill>
              </a:rPr>
              <a:t>  Captures textures (e.g., melon’s rough surface).</a:t>
            </a:r>
          </a:p>
          <a:p>
            <a:r>
              <a:rPr lang="en-US" dirty="0">
                <a:solidFill>
                  <a:srgbClr val="000000"/>
                </a:solidFill>
              </a:rPr>
              <a:t>  Best for photorealistic details.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Vector:</a:t>
            </a:r>
          </a:p>
          <a:p>
            <a:r>
              <a:rPr lang="en-US" dirty="0">
                <a:solidFill>
                  <a:srgbClr val="000000"/>
                </a:solidFill>
              </a:rPr>
              <a:t>  Defines clean outlines (e.g., fruit shapes).</a:t>
            </a:r>
          </a:p>
          <a:p>
            <a:r>
              <a:rPr lang="en-US" dirty="0">
                <a:solidFill>
                  <a:srgbClr val="000000"/>
                </a:solidFill>
              </a:rPr>
              <a:t>  Ideal for scalable graphics.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Definition: Simple, uncompressed bitmap.</a:t>
            </a:r>
          </a:p>
          <a:p>
            <a:r>
              <a:rPr lang="en-US" dirty="0">
                <a:solidFill>
                  <a:srgbClr val="000000"/>
                </a:solidFill>
              </a:rPr>
              <a:t>Features:</a:t>
            </a:r>
          </a:p>
          <a:p>
            <a:r>
              <a:rPr lang="en-US" dirty="0">
                <a:solidFill>
                  <a:srgbClr val="000000"/>
                </a:solidFill>
              </a:rPr>
              <a:t>  No compression—large file sizes.</a:t>
            </a:r>
          </a:p>
          <a:p>
            <a:r>
              <a:rPr lang="en-US" dirty="0">
                <a:solidFill>
                  <a:srgbClr val="000000"/>
                </a:solidFill>
              </a:rPr>
              <a:t>  Stores raw pixel data (RGB).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Use Case: Rarely used due to size; legacy systems.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TIFF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Definition: Versatile, professional format.</a:t>
            </a:r>
          </a:p>
          <a:p>
            <a:r>
              <a:rPr lang="en-US" dirty="0">
                <a:solidFill>
                  <a:srgbClr val="000000"/>
                </a:solidFill>
              </a:rPr>
              <a:t>Features:</a:t>
            </a:r>
          </a:p>
          <a:p>
            <a:r>
              <a:rPr lang="en-US" dirty="0">
                <a:solidFill>
                  <a:srgbClr val="000000"/>
                </a:solidFill>
              </a:rPr>
              <a:t>  Supports multiple compression types (lossy/lossless).</a:t>
            </a:r>
          </a:p>
          <a:p>
            <a:r>
              <a:rPr lang="en-US" dirty="0">
                <a:solidFill>
                  <a:srgbClr val="000000"/>
                </a:solidFill>
              </a:rPr>
              <a:t>  Used in photography, archiving.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Drawback: Large files, less web-friendly.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562856"/>
            <a:ext cx="2564892" cy="1600200"/>
          </a:xfrm>
        </p:spPr>
        <p:txBody>
          <a:bodyPr anchor="ctr">
            <a:normAutofit/>
          </a:bodyPr>
          <a:lstStyle/>
          <a:p>
            <a:r>
              <a:rPr lang="en-US" sz="4200"/>
              <a:t>GIF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E876F69-1CCF-43B1-4349-4540540E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06" r="19007" b="-1"/>
          <a:stretch>
            <a:fillRect/>
          </a:stretch>
        </p:blipFill>
        <p:spPr>
          <a:xfrm>
            <a:off x="3" y="10"/>
            <a:ext cx="4571997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3E26E2D-7234-29C7-CE45-45D9C66D4A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6" r="18384" b="1"/>
          <a:stretch>
            <a:fillRect/>
          </a:stretch>
        </p:blipFill>
        <p:spPr>
          <a:xfrm>
            <a:off x="4514850" y="10"/>
            <a:ext cx="4629146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97455" y="5406824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4562856"/>
            <a:ext cx="5177791" cy="16002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/>
              <a:t>Definition: 256-color palette, supports animation.</a:t>
            </a:r>
          </a:p>
          <a:p>
            <a:pPr>
              <a:lnSpc>
                <a:spcPct val="90000"/>
              </a:lnSpc>
            </a:pPr>
            <a:r>
              <a:rPr lang="en-US" sz="1800"/>
              <a:t>Features:</a:t>
            </a:r>
          </a:p>
          <a:p>
            <a:pPr>
              <a:lnSpc>
                <a:spcPct val="90000"/>
              </a:lnSpc>
            </a:pPr>
            <a:r>
              <a:rPr lang="en-US" sz="1800"/>
              <a:t>  Lossless LZW compression.</a:t>
            </a:r>
          </a:p>
          <a:p>
            <a:pPr>
              <a:lnSpc>
                <a:spcPct val="90000"/>
              </a:lnSpc>
            </a:pPr>
            <a:r>
              <a:rPr lang="en-US" sz="1800"/>
              <a:t>  Limited colors = low quality for photos.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Use Case: Simple animations, memes.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Understand the foundations of image formation, processing, and rendering.</a:t>
            </a:r>
          </a:p>
          <a:p>
            <a:r>
              <a:rPr lang="en-US" dirty="0">
                <a:solidFill>
                  <a:srgbClr val="000000"/>
                </a:solidFill>
              </a:rPr>
              <a:t>Master geometric modeling, transformations, and interactive 3D applications.</a:t>
            </a:r>
          </a:p>
          <a:p>
            <a:r>
              <a:rPr lang="en-US" dirty="0">
                <a:solidFill>
                  <a:srgbClr val="000000"/>
                </a:solidFill>
              </a:rPr>
              <a:t>Explore connections between graphics and art, inspired by the </a:t>
            </a:r>
            <a:r>
              <a:rPr lang="en-US" dirty="0" err="1">
                <a:solidFill>
                  <a:srgbClr val="000000"/>
                </a:solidFill>
              </a:rPr>
              <a:t>Sakıp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Sabancı</a:t>
            </a:r>
            <a:r>
              <a:rPr lang="en-US" dirty="0">
                <a:solidFill>
                  <a:srgbClr val="000000"/>
                </a:solidFill>
              </a:rPr>
              <a:t> Museum collection.</a:t>
            </a:r>
          </a:p>
          <a:p>
            <a:r>
              <a:rPr lang="en-US" dirty="0">
                <a:solidFill>
                  <a:srgbClr val="000000"/>
                </a:solidFill>
              </a:rPr>
              <a:t>Build practical skills in WebGL/</a:t>
            </a:r>
            <a:r>
              <a:rPr lang="en-US" dirty="0" err="1">
                <a:solidFill>
                  <a:srgbClr val="000000"/>
                </a:solidFill>
              </a:rPr>
              <a:t>WebGPU</a:t>
            </a:r>
            <a:r>
              <a:rPr lang="en-US" dirty="0">
                <a:solidFill>
                  <a:srgbClr val="000000"/>
                </a:solidFill>
              </a:rPr>
              <a:t>, shaders, and tools like </a:t>
            </a:r>
            <a:r>
              <a:rPr lang="en-US" dirty="0" err="1">
                <a:solidFill>
                  <a:srgbClr val="000000"/>
                </a:solidFill>
              </a:rPr>
              <a:t>Three.js</a:t>
            </a:r>
            <a:r>
              <a:rPr lang="en-US" dirty="0">
                <a:solidFill>
                  <a:srgbClr val="000000"/>
                </a:solidFill>
              </a:rPr>
              <a:t> and Blender.</a:t>
            </a:r>
          </a:p>
          <a:p>
            <a:r>
              <a:rPr lang="en-US" dirty="0">
                <a:solidFill>
                  <a:srgbClr val="000000"/>
                </a:solidFill>
              </a:rPr>
              <a:t>Prepare for real-world applications in gaming, film, visualization, and emerging tech like AI art.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JPEG Deep Dive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C7FCA94-B353-0D5C-B9FB-61D6F57B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01" b="8582"/>
          <a:stretch>
            <a:fillRect/>
          </a:stretch>
        </p:blipFill>
        <p:spPr>
          <a:xfrm>
            <a:off x="719403" y="364142"/>
            <a:ext cx="7777234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Macroblocks: Image divided into 8x8 pixel blocks.</a:t>
            </a:r>
          </a:p>
          <a:p>
            <a:pPr marL="0" indent="0">
              <a:buNone/>
            </a:pPr>
            <a:r>
              <a:rPr lang="en-US" sz="1600" dirty="0"/>
              <a:t>Process:</a:t>
            </a:r>
          </a:p>
          <a:p>
            <a:r>
              <a:rPr lang="en-US" sz="1600" dirty="0"/>
              <a:t>  DCT: Convert to frequency domain.</a:t>
            </a:r>
          </a:p>
          <a:p>
            <a:r>
              <a:rPr lang="en-US" sz="1600" dirty="0"/>
              <a:t>  Quantization: Reduce precision (causes artifacts).</a:t>
            </a:r>
          </a:p>
          <a:p>
            <a:r>
              <a:rPr lang="en-US" sz="1600" dirty="0"/>
              <a:t>  Huffman Coding: Compress data.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JPEG Artifacts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Types:</a:t>
            </a:r>
          </a:p>
          <a:p>
            <a:r>
              <a:rPr lang="en-US" dirty="0">
                <a:solidFill>
                  <a:srgbClr val="000000"/>
                </a:solidFill>
              </a:rPr>
              <a:t>  Blocking: Visible 8x8 block edges.</a:t>
            </a:r>
          </a:p>
          <a:p>
            <a:r>
              <a:rPr lang="en-US" dirty="0">
                <a:solidFill>
                  <a:srgbClr val="000000"/>
                </a:solidFill>
              </a:rPr>
              <a:t>  Ringing: Halos around edges.</a:t>
            </a:r>
          </a:p>
          <a:p>
            <a:r>
              <a:rPr lang="en-US" dirty="0">
                <a:solidFill>
                  <a:srgbClr val="000000"/>
                </a:solidFill>
              </a:rPr>
              <a:t>  Mosquito Noise: Artifacts around sharp details.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Cause: Lossy quantization in JPEG.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PNG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Feature: Alpha channel for transparency.</a:t>
            </a:r>
          </a:p>
          <a:p>
            <a:r>
              <a:rPr lang="en-US" dirty="0">
                <a:solidFill>
                  <a:srgbClr val="000000"/>
                </a:solidFill>
              </a:rPr>
              <a:t>Formula: </a:t>
            </a:r>
            <a:r>
              <a:rPr lang="en-US" dirty="0" err="1">
                <a:solidFill>
                  <a:srgbClr val="000000"/>
                </a:solidFill>
              </a:rPr>
              <a:t>C_out</a:t>
            </a:r>
            <a:r>
              <a:rPr lang="en-US" dirty="0">
                <a:solidFill>
                  <a:srgbClr val="000000"/>
                </a:solidFill>
              </a:rPr>
              <a:t> = α</a:t>
            </a:r>
            <a:r>
              <a:rPr lang="en-US" dirty="0" err="1">
                <a:solidFill>
                  <a:srgbClr val="000000"/>
                </a:solidFill>
              </a:rPr>
              <a:t>C_src</a:t>
            </a:r>
            <a:r>
              <a:rPr lang="en-US" dirty="0">
                <a:solidFill>
                  <a:srgbClr val="000000"/>
                </a:solidFill>
              </a:rPr>
              <a:t> + (1-α)</a:t>
            </a:r>
            <a:r>
              <a:rPr lang="en-US" dirty="0" err="1">
                <a:solidFill>
                  <a:srgbClr val="000000"/>
                </a:solidFill>
              </a:rPr>
              <a:t>C_dst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Use Case: Overlay objects.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Advantage: Perfect for web, logos, cutouts.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SVG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Definition: XML-based format for vector graphics.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Structure:</a:t>
            </a:r>
          </a:p>
          <a:p>
            <a:r>
              <a:rPr lang="en-US" dirty="0">
                <a:solidFill>
                  <a:srgbClr val="000000"/>
                </a:solidFill>
              </a:rPr>
              <a:t>  Tags define shapes (e.g., `&lt;circle&gt;`, `&lt;path&gt;`).</a:t>
            </a:r>
          </a:p>
          <a:p>
            <a:r>
              <a:rPr lang="en-US" dirty="0">
                <a:solidFill>
                  <a:srgbClr val="000000"/>
                </a:solidFill>
              </a:rPr>
              <a:t>  Attributes set position, size, color.</a:t>
            </a:r>
          </a:p>
          <a:p>
            <a:r>
              <a:rPr lang="en-US" dirty="0">
                <a:solidFill>
                  <a:srgbClr val="000000"/>
                </a:solidFill>
              </a:rPr>
              <a:t>Example: `&lt;circle cx="50" cy="50" r="40" fill="red"/&gt;`.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Use Case: Scalable icons, diagrams.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SVG Example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9571E76-391E-BC70-5596-32140EEE1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02" y="364142"/>
            <a:ext cx="6876435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Demo: Scale circle in browser—no pixelation!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Vector Operations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E791880-9225-747A-BC7D-090A0EFA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65" b="1817"/>
          <a:stretch>
            <a:fillRect/>
          </a:stretch>
        </p:blipFill>
        <p:spPr>
          <a:xfrm>
            <a:off x="719403" y="364142"/>
            <a:ext cx="7777234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Operations: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 Scaling: Resize shapes mathematically.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 Rotation: Rotate around a point.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 Translation: Move shapes in 2D space.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Advantage: No quality loss, GPU-friendly.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Use Case: Logos, 3D modeling.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Rasterization of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Definition: Converting vectors to pixel grids.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Process:</a:t>
            </a:r>
          </a:p>
          <a:p>
            <a:r>
              <a:rPr lang="en-US" dirty="0">
                <a:solidFill>
                  <a:srgbClr val="000000"/>
                </a:solidFill>
              </a:rPr>
              <a:t>  GPU maps lines/curves to pixels.</a:t>
            </a:r>
          </a:p>
          <a:p>
            <a:r>
              <a:rPr lang="en-US" dirty="0">
                <a:solidFill>
                  <a:srgbClr val="000000"/>
                </a:solidFill>
              </a:rPr>
              <a:t>  May introduce aliasing (jaggies).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Use Case: Display vectors on screens.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Key Takeaway: Rasterization bridges vector to raster.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Image Histograms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4EAE7D-9DBD-CEB8-52CD-7BCFEA04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3"/>
          <a:stretch>
            <a:fillRect/>
          </a:stretch>
        </p:blipFill>
        <p:spPr>
          <a:xfrm>
            <a:off x="2969397" y="1517257"/>
            <a:ext cx="6174602" cy="30709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 dirty="0"/>
              <a:t>Definition: Graph of pixel brightness distribution.</a:t>
            </a:r>
          </a:p>
          <a:p>
            <a:pPr marL="0" indent="0">
              <a:buNone/>
            </a:pPr>
            <a:r>
              <a:rPr lang="en-US" sz="1500" dirty="0"/>
              <a:t>Use Case:</a:t>
            </a:r>
          </a:p>
          <a:p>
            <a:r>
              <a:rPr lang="en-US" sz="1500" dirty="0"/>
              <a:t>  Adjust contrast/brightness.</a:t>
            </a:r>
          </a:p>
          <a:p>
            <a:pPr marL="0" indent="0">
              <a:buNone/>
            </a:pPr>
            <a:r>
              <a:rPr lang="en-US" sz="1500" dirty="0"/>
              <a:t>Example: Histogram of painting’s fruit (bright vs. dark areas).</a:t>
            </a:r>
          </a:p>
          <a:p>
            <a:pPr marL="0" indent="0">
              <a:buNone/>
            </a:pPr>
            <a:r>
              <a:rPr lang="en-US" sz="1500" dirty="0"/>
              <a:t>Tool: Useful for image correction in editing.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1AA5C13-5080-79EF-33E4-3FFC284501AE}"/>
              </a:ext>
            </a:extLst>
          </p:cNvPr>
          <p:cNvSpPr txBox="1"/>
          <p:nvPr/>
        </p:nvSpPr>
        <p:spPr>
          <a:xfrm>
            <a:off x="-1" y="45286"/>
            <a:ext cx="341961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1. What is a histogram in an image?</a:t>
            </a:r>
          </a:p>
          <a:p>
            <a:r>
              <a:rPr lang="en-US" sz="1100" dirty="0"/>
              <a:t>A histogram is a </a:t>
            </a:r>
            <a:r>
              <a:rPr lang="en-US" sz="1100" b="1" dirty="0"/>
              <a:t>graph that counts how many pixels are dark, medium, or bright</a:t>
            </a:r>
            <a:r>
              <a:rPr lang="en-US" sz="1100" dirty="0"/>
              <a:t> in the picture.</a:t>
            </a:r>
          </a:p>
          <a:p>
            <a:r>
              <a:rPr lang="en-US" sz="1100" dirty="0"/>
              <a:t>On this graph:</a:t>
            </a:r>
          </a:p>
          <a:p>
            <a:r>
              <a:rPr lang="en-US" sz="1100" dirty="0"/>
              <a:t>The </a:t>
            </a:r>
            <a:r>
              <a:rPr lang="en-US" sz="1100" b="1" dirty="0"/>
              <a:t>left side</a:t>
            </a:r>
            <a:r>
              <a:rPr lang="en-US" sz="1100" dirty="0"/>
              <a:t> means </a:t>
            </a:r>
            <a:r>
              <a:rPr lang="en-US" sz="1100" b="1" dirty="0"/>
              <a:t>dark (black)</a:t>
            </a:r>
            <a:r>
              <a:rPr lang="en-US" sz="1100" dirty="0"/>
              <a:t>.</a:t>
            </a:r>
          </a:p>
          <a:p>
            <a:r>
              <a:rPr lang="en-US" sz="1100" dirty="0"/>
              <a:t>The </a:t>
            </a:r>
            <a:r>
              <a:rPr lang="en-US" sz="1100" b="1" dirty="0"/>
              <a:t>right side</a:t>
            </a:r>
            <a:r>
              <a:rPr lang="en-US" sz="1100" dirty="0"/>
              <a:t> means </a:t>
            </a:r>
            <a:r>
              <a:rPr lang="en-US" sz="1100" b="1" dirty="0"/>
              <a:t>bright (white)</a:t>
            </a:r>
            <a:r>
              <a:rPr lang="en-US" sz="1100" dirty="0"/>
              <a:t>.</a:t>
            </a:r>
          </a:p>
          <a:p>
            <a:r>
              <a:rPr lang="en-US" sz="1100" dirty="0"/>
              <a:t>The </a:t>
            </a:r>
            <a:r>
              <a:rPr lang="en-US" sz="1100" b="1" dirty="0"/>
              <a:t>middle</a:t>
            </a:r>
            <a:r>
              <a:rPr lang="en-US" sz="1100" dirty="0"/>
              <a:t> is all the </a:t>
            </a:r>
            <a:r>
              <a:rPr lang="en-US" sz="1100" b="1" dirty="0"/>
              <a:t>gray shades in between</a:t>
            </a:r>
            <a:r>
              <a:rPr lang="en-US" sz="1100" dirty="0"/>
              <a:t>.</a:t>
            </a:r>
          </a:p>
          <a:p>
            <a:endParaRPr lang="en-US" sz="1100" dirty="0"/>
          </a:p>
          <a:p>
            <a:r>
              <a:rPr lang="en-US" sz="1100" b="1" dirty="0"/>
              <a:t>2. What does the </a:t>
            </a:r>
          </a:p>
          <a:p>
            <a:r>
              <a:rPr lang="en-US" sz="1100" b="1" dirty="0" err="1"/>
              <a:t>Kavunlu</a:t>
            </a:r>
            <a:r>
              <a:rPr lang="en-US" sz="1100" b="1" dirty="0"/>
              <a:t> </a:t>
            </a:r>
            <a:r>
              <a:rPr lang="en-US" sz="1100" b="1" dirty="0" err="1"/>
              <a:t>Natürmort</a:t>
            </a:r>
            <a:endParaRPr lang="en-US" sz="1100" b="1" dirty="0"/>
          </a:p>
          <a:p>
            <a:r>
              <a:rPr lang="en-US" sz="1100" b="1" dirty="0"/>
              <a:t> histogram show?</a:t>
            </a:r>
          </a:p>
          <a:p>
            <a:r>
              <a:rPr lang="en-US" sz="1100" dirty="0"/>
              <a:t>The </a:t>
            </a:r>
            <a:r>
              <a:rPr lang="en-US" sz="1100" b="1" dirty="0"/>
              <a:t>left side of the graph is high</a:t>
            </a:r>
            <a:r>
              <a:rPr lang="en-US" sz="1100" dirty="0"/>
              <a:t> → this means the painting has a lot of </a:t>
            </a:r>
            <a:r>
              <a:rPr lang="en-US" sz="1100" b="1" dirty="0"/>
              <a:t>dark pixels</a:t>
            </a:r>
            <a:r>
              <a:rPr lang="en-US" sz="1100" dirty="0"/>
              <a:t> (background is almost black).</a:t>
            </a:r>
          </a:p>
          <a:p>
            <a:r>
              <a:rPr lang="en-US" sz="1100" dirty="0"/>
              <a:t>The </a:t>
            </a:r>
            <a:r>
              <a:rPr lang="en-US" sz="1100" b="1" dirty="0"/>
              <a:t>middle has some pixels</a:t>
            </a:r>
            <a:r>
              <a:rPr lang="en-US" sz="1100" dirty="0"/>
              <a:t> → this is the </a:t>
            </a:r>
            <a:r>
              <a:rPr lang="en-US" sz="1100" b="1" dirty="0"/>
              <a:t>melon’s yellow and green</a:t>
            </a:r>
            <a:r>
              <a:rPr lang="en-US" sz="1100" dirty="0"/>
              <a:t> tones.</a:t>
            </a:r>
          </a:p>
          <a:p>
            <a:r>
              <a:rPr lang="en-US" sz="1100" dirty="0"/>
              <a:t>The </a:t>
            </a:r>
            <a:r>
              <a:rPr lang="en-US" sz="1100" b="1" dirty="0"/>
              <a:t>right side is lower</a:t>
            </a:r>
            <a:r>
              <a:rPr lang="en-US" sz="1100" dirty="0"/>
              <a:t> → there are </a:t>
            </a:r>
            <a:r>
              <a:rPr lang="en-US" sz="1100" b="1" dirty="0"/>
              <a:t>not many very bright spots</a:t>
            </a:r>
            <a:r>
              <a:rPr lang="en-US" sz="1100" dirty="0"/>
              <a:t>, because the painting is dark and muted overall.</a:t>
            </a:r>
            <a:br>
              <a:rPr lang="en-US" sz="1100" dirty="0"/>
            </a:br>
            <a:endParaRPr lang="en-US" sz="1100" dirty="0"/>
          </a:p>
          <a:p>
            <a:r>
              <a:rPr lang="en-US" sz="1100" b="1" dirty="0"/>
              <a:t>3. Why is this useful?</a:t>
            </a:r>
          </a:p>
          <a:p>
            <a:r>
              <a:rPr lang="en-US" sz="1100" dirty="0"/>
              <a:t>It tells us the </a:t>
            </a:r>
            <a:r>
              <a:rPr lang="en-US" sz="1100" b="1" dirty="0"/>
              <a:t>brightness balance</a:t>
            </a:r>
            <a:r>
              <a:rPr lang="en-US" sz="1100" dirty="0"/>
              <a:t> of an image.</a:t>
            </a:r>
          </a:p>
          <a:p>
            <a:r>
              <a:rPr lang="en-US" sz="1100" dirty="0"/>
              <a:t>A painting like </a:t>
            </a:r>
            <a:r>
              <a:rPr lang="en-US" sz="1100" i="1" dirty="0" err="1"/>
              <a:t>Kavunlu</a:t>
            </a:r>
            <a:r>
              <a:rPr lang="en-US" sz="1100" dirty="0"/>
              <a:t> has a </a:t>
            </a:r>
            <a:r>
              <a:rPr lang="en-US" sz="1100" b="1" dirty="0"/>
              <a:t>dark background and medium tones</a:t>
            </a:r>
            <a:r>
              <a:rPr lang="en-US" sz="1100" dirty="0"/>
              <a:t> in the fruit, so the histogram looks heavy on the </a:t>
            </a:r>
            <a:r>
              <a:rPr lang="en-US" sz="1100" b="1" dirty="0"/>
              <a:t>left side</a:t>
            </a:r>
            <a:r>
              <a:rPr lang="en-US" sz="1100" dirty="0"/>
              <a:t>.</a:t>
            </a:r>
          </a:p>
          <a:p>
            <a:r>
              <a:rPr lang="en-US" sz="1100" dirty="0"/>
              <a:t>A sunny beach photo would show the opposite — lots of </a:t>
            </a:r>
            <a:r>
              <a:rPr lang="en-US" sz="1100" b="1" dirty="0"/>
              <a:t>bright pixels</a:t>
            </a:r>
            <a:r>
              <a:rPr lang="en-US" sz="1100" dirty="0"/>
              <a:t> on the </a:t>
            </a:r>
            <a:r>
              <a:rPr lang="en-US" sz="1100" b="1" dirty="0"/>
              <a:t>right side</a:t>
            </a:r>
            <a:r>
              <a:rPr lang="en-US" sz="1100" dirty="0"/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Image Filtering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E354BA9-1F30-E2B8-928E-02D9D66D78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582"/>
          <a:stretch>
            <a:fillRect/>
          </a:stretch>
        </p:blipFill>
        <p:spPr>
          <a:xfrm>
            <a:off x="719403" y="364142"/>
            <a:ext cx="7777234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Definition: Apply convolution to modify pixels.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Formula: Output = Sum(Kernel × Neighborhood).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Types: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  Blur: Smooth images.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  Edge Detection: Highlight boundaries.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  Sharpening: Enhance details.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Blur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Gaussian Blur:</a:t>
            </a:r>
          </a:p>
          <a:p>
            <a:r>
              <a:rPr lang="en-US" dirty="0">
                <a:solidFill>
                  <a:srgbClr val="000000"/>
                </a:solidFill>
              </a:rPr>
              <a:t>  Uses weighted kernel (e.g., 3x3 or 5x5).</a:t>
            </a:r>
          </a:p>
          <a:p>
            <a:r>
              <a:rPr lang="en-US" dirty="0">
                <a:solidFill>
                  <a:srgbClr val="000000"/>
                </a:solidFill>
              </a:rPr>
              <a:t>  Smooths images by averaging pixels.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- Kernel Example: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[1/16 2/16 1/16]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[2/16 4/16 2/16]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[1/16 2/16 1/16]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Use Case: Reduce noise, create soft effects.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Implement shaders for non-photorealistic (NPR) and physically based rendering (PBR).</a:t>
            </a:r>
          </a:p>
          <a:p>
            <a:r>
              <a:rPr lang="en-US" dirty="0">
                <a:solidFill>
                  <a:srgbClr val="000000"/>
                </a:solidFill>
              </a:rPr>
              <a:t>Apply transformations, curves, and meshes to model 3D scenes.</a:t>
            </a:r>
          </a:p>
          <a:p>
            <a:r>
              <a:rPr lang="en-US" dirty="0">
                <a:solidFill>
                  <a:srgbClr val="000000"/>
                </a:solidFill>
              </a:rPr>
              <a:t>Extract geometry from images (e.g., lines, splines) and handle real-time rendering.</a:t>
            </a:r>
          </a:p>
          <a:p>
            <a:r>
              <a:rPr lang="en-US" dirty="0">
                <a:solidFill>
                  <a:srgbClr val="000000"/>
                </a:solidFill>
              </a:rPr>
              <a:t>Use asset pipelines (</a:t>
            </a:r>
            <a:r>
              <a:rPr lang="en-US" dirty="0" err="1">
                <a:solidFill>
                  <a:srgbClr val="000000"/>
                </a:solidFill>
              </a:rPr>
              <a:t>glTF</a:t>
            </a:r>
            <a:r>
              <a:rPr lang="en-US" dirty="0">
                <a:solidFill>
                  <a:srgbClr val="000000"/>
                </a:solidFill>
              </a:rPr>
              <a:t>) for importing models and creating animations.</a:t>
            </a:r>
          </a:p>
          <a:p>
            <a:r>
              <a:rPr lang="en-US" dirty="0">
                <a:solidFill>
                  <a:srgbClr val="000000"/>
                </a:solidFill>
              </a:rPr>
              <a:t>Develop interactive graphics apps, evaluating algorithms like ray tracing and anti-aliasing.</a:t>
            </a:r>
          </a:p>
          <a:p>
            <a:r>
              <a:rPr lang="en-US" dirty="0">
                <a:solidFill>
                  <a:srgbClr val="000000"/>
                </a:solidFill>
              </a:rPr>
              <a:t>Bonus: Appreciate graphics in art through SSM paintings analysis.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Sobel Operator: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Detects edges using horizontal/vertical kernels.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Kernel Example: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Gx = [-1 0 1]  Gy = [-1 -2 -1]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       [-2 0 2]       [ 0  0  0]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       [-1 0 1]       [ 1  2  1]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Use Case: Geometry extraction (Project 1).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Sharpening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High-Pass Filter: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Enhances edges by amplifying differences.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Kernel Example: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  [ 0 -1  0]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  [-1  5 -1]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  [ 0 -1  0]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Use Case: Improve clarity in images.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Noise in Images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54E11E1-C7FE-2F94-C296-08364B17C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04" y="364142"/>
            <a:ext cx="6876432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Types:</a:t>
            </a:r>
          </a:p>
          <a:p>
            <a:r>
              <a:rPr lang="en-US" sz="1600" dirty="0"/>
              <a:t>  Salt-and-Pepper: Random bright/dark pixels.</a:t>
            </a:r>
          </a:p>
          <a:p>
            <a:r>
              <a:rPr lang="en-US" sz="1600" dirty="0"/>
              <a:t>  Gaussian: Random variations in intensity.</a:t>
            </a:r>
          </a:p>
          <a:p>
            <a:pPr marL="0" indent="0">
              <a:buNone/>
            </a:pPr>
            <a:r>
              <a:rPr lang="en-US" sz="1600" dirty="0"/>
              <a:t>Sources: Sensor errors, low light, compression.</a:t>
            </a:r>
          </a:p>
          <a:p>
            <a:pPr marL="0" indent="0">
              <a:buNone/>
            </a:pPr>
            <a:r>
              <a:rPr lang="en-US" sz="1600" dirty="0"/>
              <a:t>Impact: Degrades visual quality.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 dirty="0"/>
              <a:t>Denoising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9E8E81F-AE78-47C5-78A8-4F5EEFF1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58" b="16000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Techniques:</a:t>
            </a:r>
          </a:p>
          <a:p>
            <a:r>
              <a:rPr lang="en-US" sz="1600" dirty="0"/>
              <a:t> Median Filter: Replaces pixel with neighborhood median.</a:t>
            </a:r>
          </a:p>
          <a:p>
            <a:r>
              <a:rPr lang="en-US" sz="1600" dirty="0"/>
              <a:t> Bilateral Filter: Preserves edges while smoothing.</a:t>
            </a:r>
          </a:p>
          <a:p>
            <a:pPr marL="0" indent="0">
              <a:buNone/>
            </a:pPr>
            <a:r>
              <a:rPr lang="en-US" sz="1600" dirty="0"/>
              <a:t>Use Case: Clean scans for Project 1 analysis.</a:t>
            </a:r>
          </a:p>
          <a:p>
            <a:pPr marL="0" indent="0">
              <a:buNone/>
            </a:pPr>
            <a:r>
              <a:rPr lang="en-US" sz="1600" dirty="0"/>
              <a:t>Key Takeaway: Denoising improves clarity.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615" y="2198362"/>
            <a:ext cx="4573670" cy="391777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700" dirty="0"/>
              <a:t>Fourier Transform:</a:t>
            </a:r>
          </a:p>
          <a:p>
            <a:r>
              <a:rPr lang="en-US" sz="1700" dirty="0"/>
              <a:t> Converts image to frequency components.</a:t>
            </a:r>
          </a:p>
          <a:p>
            <a:r>
              <a:rPr lang="en-US" sz="1700" dirty="0"/>
              <a:t> Low frequencies = smooth areas, high = edges.</a:t>
            </a:r>
          </a:p>
          <a:p>
            <a:r>
              <a:rPr lang="en-US" sz="1700" dirty="0"/>
              <a:t>It shows the grayscale Fourier spectrum of the entire painting, with bright spots representing edges and frequencies</a:t>
            </a:r>
          </a:p>
          <a:p>
            <a:pPr marL="0" indent="0">
              <a:buNone/>
            </a:pPr>
            <a:r>
              <a:rPr lang="en-US" sz="1700" dirty="0"/>
              <a:t>Application: Filtering, compression, analysis.</a:t>
            </a:r>
          </a:p>
          <a:p>
            <a:pPr marL="0" indent="0">
              <a:buNone/>
            </a:pPr>
            <a:r>
              <a:rPr lang="en-US" sz="1700" dirty="0"/>
              <a:t>Key Takeaway: Frequency = image structure.</a:t>
            </a:r>
            <a:br>
              <a:rPr lang="en-US" sz="1700" dirty="0"/>
            </a:br>
            <a:endParaRPr lang="en-US" sz="1700" dirty="0"/>
          </a:p>
          <a:p>
            <a:pPr marL="0" indent="0">
              <a:buNone/>
            </a:pPr>
            <a:r>
              <a:rPr lang="en-US" sz="1700" dirty="0"/>
              <a:t>	•	</a:t>
            </a:r>
            <a:r>
              <a:rPr lang="en-US" sz="1700" dirty="0" err="1"/>
              <a:t>Kavunlu</a:t>
            </a:r>
            <a:r>
              <a:rPr lang="en-US" sz="1700" dirty="0"/>
              <a:t> </a:t>
            </a:r>
            <a:r>
              <a:rPr lang="en-US" sz="1700" dirty="0" err="1"/>
              <a:t>Natürmort</a:t>
            </a:r>
            <a:r>
              <a:rPr lang="en-US" sz="1700" dirty="0"/>
              <a:t> has a dark background → strong low frequencies → big bright center.</a:t>
            </a:r>
          </a:p>
          <a:p>
            <a:pPr marL="0" indent="0">
              <a:buNone/>
            </a:pPr>
            <a:r>
              <a:rPr lang="en-US" sz="1700" dirty="0"/>
              <a:t>	•	The edges of the melon and fruits create high frequency components → the small bright spots farther out.</a:t>
            </a:r>
          </a:p>
          <a:p>
            <a:pPr marL="0" indent="0">
              <a:buNone/>
            </a:pPr>
            <a:r>
              <a:rPr lang="en-US" sz="1700" dirty="0"/>
              <a:t>	•	If the painting had lots of fine texture (like fabric or grass), you’d see even more energy in the outer areas.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3103210-51C3-873E-26AA-6A2BFC22D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30" y="2061836"/>
            <a:ext cx="4573670" cy="257268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Artistic Link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BD6BB25-9D59-8A2D-C9FB-826622C5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582"/>
          <a:stretch>
            <a:fillRect/>
          </a:stretch>
        </p:blipFill>
        <p:spPr>
          <a:xfrm>
            <a:off x="719403" y="364142"/>
            <a:ext cx="7777234" cy="386799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Filters (blur, edge detection) mimic artistic brushstrokes.</a:t>
            </a:r>
          </a:p>
          <a:p>
            <a:pPr marL="0" indent="0">
              <a:buNone/>
            </a:pPr>
            <a:r>
              <a:rPr lang="en-US" sz="1600" dirty="0"/>
              <a:t>Application: NPR shaders (Project 2) inspired by art.</a:t>
            </a:r>
          </a:p>
          <a:p>
            <a:pPr marL="0" indent="0">
              <a:buNone/>
            </a:pPr>
            <a:r>
              <a:rPr lang="en-US" sz="1600" dirty="0"/>
              <a:t>Key Takeaway: Graphics enhances art!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 dirty="0"/>
              <a:t>From Images to Graphics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BFF3D4E-7EB3-24D2-FCCD-7B4D7692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341" b="16517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Transition:</a:t>
            </a:r>
          </a:p>
          <a:p>
            <a:r>
              <a:rPr lang="en-US" sz="1600" dirty="0"/>
              <a:t> Static images → dynamic rendering pipelines.</a:t>
            </a:r>
          </a:p>
          <a:p>
            <a:r>
              <a:rPr lang="en-US" sz="1600" dirty="0"/>
              <a:t> From 2D pixels to 3D scenes.</a:t>
            </a:r>
          </a:p>
          <a:p>
            <a:r>
              <a:rPr lang="en-US" sz="1600" dirty="0"/>
              <a:t>Tools: WebGL, </a:t>
            </a:r>
            <a:r>
              <a:rPr lang="en-US" sz="1600" dirty="0" err="1"/>
              <a:t>WebGPU</a:t>
            </a:r>
            <a:r>
              <a:rPr lang="en-US" sz="1600" dirty="0"/>
              <a:t> for real-time graphics.</a:t>
            </a:r>
          </a:p>
          <a:p>
            <a:pPr marL="0" indent="0">
              <a:buNone/>
            </a:pPr>
            <a:r>
              <a:rPr lang="en-US" sz="1600" dirty="0"/>
              <a:t>Key Takeaway: Images evolve into interactive graphics.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Canvas vs WebGL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2201C5F-BD30-D7CF-FD8A-D4D9AE2586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353" b="14506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/>
              <a:t>HTML Canvas:</a:t>
            </a:r>
          </a:p>
          <a:p>
            <a:r>
              <a:rPr lang="en-US" sz="1600"/>
              <a:t>2D drawing API, CPU-based.</a:t>
            </a:r>
          </a:p>
          <a:p>
            <a:r>
              <a:rPr lang="en-US" sz="1600"/>
              <a:t>Good for simple graphics (e.g., charts).</a:t>
            </a:r>
          </a:p>
          <a:p>
            <a:pPr marL="0" indent="0">
              <a:buNone/>
            </a:pPr>
            <a:r>
              <a:rPr lang="en-US" sz="1600"/>
              <a:t>WebGL:</a:t>
            </a:r>
          </a:p>
          <a:p>
            <a:r>
              <a:rPr lang="en-US" sz="1600"/>
              <a:t>GPU-accelerated 3D rendering.</a:t>
            </a:r>
          </a:p>
          <a:p>
            <a:r>
              <a:rPr lang="en-US" sz="1600"/>
              <a:t>Ideal for complex scenes, shaders.</a:t>
            </a:r>
          </a:p>
          <a:p>
            <a:pPr marL="0" indent="0">
              <a:buNone/>
            </a:pPr>
            <a:r>
              <a:rPr lang="en-US" sz="1600"/>
              <a:t>Key Takeaway: WebGL = power for 3D.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Setting Up WebGL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Steps: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Create `&lt;canvas&gt;` in HTML.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Get WebGL context: `</a:t>
            </a:r>
            <a:r>
              <a:rPr lang="en-US" dirty="0" err="1">
                <a:solidFill>
                  <a:srgbClr val="000000"/>
                </a:solidFill>
              </a:rPr>
              <a:t>canvas.getContext</a:t>
            </a:r>
            <a:r>
              <a:rPr lang="en-US" dirty="0">
                <a:solidFill>
                  <a:srgbClr val="000000"/>
                </a:solidFill>
              </a:rPr>
              <a:t>('</a:t>
            </a:r>
            <a:r>
              <a:rPr lang="en-US" dirty="0" err="1">
                <a:solidFill>
                  <a:srgbClr val="000000"/>
                </a:solidFill>
              </a:rPr>
              <a:t>webgl</a:t>
            </a:r>
            <a:r>
              <a:rPr lang="en-US" dirty="0">
                <a:solidFill>
                  <a:srgbClr val="000000"/>
                </a:solidFill>
              </a:rPr>
              <a:t>')`.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Set up shaders, buffers, viewport.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Test: https://</a:t>
            </a:r>
            <a:r>
              <a:rPr lang="en-US" dirty="0" err="1">
                <a:solidFill>
                  <a:srgbClr val="000000"/>
                </a:solidFill>
              </a:rPr>
              <a:t>get.webgl.org</a:t>
            </a:r>
            <a:r>
              <a:rPr lang="en-US" dirty="0">
                <a:solidFill>
                  <a:srgbClr val="000000"/>
                </a:solidFill>
              </a:rPr>
              <a:t>/ (browser support).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Example: Render a triangle (next slide!).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Tip: Use VS Code, test in Chrome.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Drawing Triangle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D24C0EB-E3C8-8C6F-19F7-016835B6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051" b="8807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/>
              <a:t>Drawing Triangle: Hello Triangle</a:t>
            </a:r>
          </a:p>
          <a:p>
            <a:pPr marL="0" indent="0">
              <a:buNone/>
            </a:pPr>
            <a:r>
              <a:rPr lang="en-US" sz="1600"/>
              <a:t>Significance: Simplest WebGL program.</a:t>
            </a:r>
          </a:p>
          <a:p>
            <a:pPr marL="0" indent="0">
              <a:buNone/>
            </a:pPr>
            <a:r>
              <a:rPr lang="en-US" sz="1600"/>
              <a:t>Steps:</a:t>
            </a:r>
          </a:p>
          <a:p>
            <a:r>
              <a:rPr lang="en-US" sz="1600"/>
              <a:t>Define vertices in a buffer.</a:t>
            </a:r>
          </a:p>
          <a:p>
            <a:r>
              <a:rPr lang="en-US" sz="1600"/>
              <a:t>Write vertex/fragment shaders.</a:t>
            </a:r>
          </a:p>
          <a:p>
            <a:r>
              <a:rPr lang="en-US" sz="1600"/>
              <a:t> Render triangle to canvas.</a:t>
            </a:r>
          </a:p>
          <a:p>
            <a:pPr marL="0" indent="0">
              <a:buNone/>
            </a:pPr>
            <a:r>
              <a:rPr lang="en-US" sz="1600"/>
              <a:t>Example: Red triangle in WebGL.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Weekly topics, projects, integration with art.</a:t>
            </a:r>
          </a:p>
          <a:p>
            <a:r>
              <a:rPr lang="en-US" dirty="0">
                <a:solidFill>
                  <a:srgbClr val="000000"/>
                </a:solidFill>
              </a:rPr>
              <a:t>Weekly Topics: From basics (Week 1: Images) to advanced (Week 14: </a:t>
            </a:r>
            <a:r>
              <a:rPr lang="en-US" dirty="0" err="1">
                <a:solidFill>
                  <a:srgbClr val="000000"/>
                </a:solidFill>
              </a:rPr>
              <a:t>WebGPU</a:t>
            </a:r>
            <a:r>
              <a:rPr lang="en-US" dirty="0">
                <a:solidFill>
                  <a:srgbClr val="000000"/>
                </a:solidFill>
              </a:rPr>
              <a:t> &amp; Animations).</a:t>
            </a:r>
          </a:p>
          <a:p>
            <a:r>
              <a:rPr lang="en-US" dirty="0">
                <a:solidFill>
                  <a:srgbClr val="000000"/>
                </a:solidFill>
              </a:rPr>
              <a:t>Integration with Art: Each week ties to an SSM painting</a:t>
            </a:r>
          </a:p>
          <a:p>
            <a:r>
              <a:rPr lang="en-US" dirty="0">
                <a:solidFill>
                  <a:srgbClr val="000000"/>
                </a:solidFill>
              </a:rPr>
              <a:t>Projects: 3 hands-on assignments released in Weeks 3, 7, 11.</a:t>
            </a:r>
          </a:p>
          <a:p>
            <a:r>
              <a:rPr lang="en-US" dirty="0">
                <a:solidFill>
                  <a:srgbClr val="000000"/>
                </a:solidFill>
              </a:rPr>
              <a:t>Exams: Midterm (Week 7, tentative), Final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/>
              <a:t>Vertex Buffers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EE9662E-5362-89AF-8077-D03D6F4CE2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582"/>
          <a:stretch>
            <a:fillRect/>
          </a:stretch>
        </p:blipFill>
        <p:spPr>
          <a:xfrm>
            <a:off x="719403" y="364142"/>
            <a:ext cx="7777234" cy="38679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/>
              <a:t>Definition: GPU storage for geometry (e.g., triangle vertices).</a:t>
            </a:r>
          </a:p>
          <a:p>
            <a:pPr marL="0" indent="0">
              <a:buNone/>
            </a:pPr>
            <a:r>
              <a:rPr lang="en-US" sz="1500"/>
              <a:t>Process:</a:t>
            </a:r>
          </a:p>
          <a:p>
            <a:r>
              <a:rPr lang="en-US" sz="1500"/>
              <a:t> Create buffer: `gl.createBuffer()`.</a:t>
            </a:r>
          </a:p>
          <a:p>
            <a:r>
              <a:rPr lang="en-US" sz="1500"/>
              <a:t> Load vertex data (x, y, z coordinates).</a:t>
            </a:r>
          </a:p>
          <a:p>
            <a:pPr marL="0" indent="0">
              <a:buNone/>
            </a:pPr>
            <a:r>
              <a:rPr lang="en-US" sz="1500"/>
              <a:t>Use Case: Efficient geometry rendering.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Fragment Shader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Definition: Per-pixel program for color/texture.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</a:rPr>
              <a:t>Glsl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precision </a:t>
            </a:r>
            <a:r>
              <a:rPr lang="en-US" dirty="0" err="1">
                <a:solidFill>
                  <a:srgbClr val="000000"/>
                </a:solidFill>
              </a:rPr>
              <a:t>mediump</a:t>
            </a:r>
            <a:r>
              <a:rPr lang="en-US" dirty="0">
                <a:solidFill>
                  <a:srgbClr val="000000"/>
                </a:solidFill>
              </a:rPr>
              <a:t> float;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 void main() {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gl_FragColor</a:t>
            </a:r>
            <a:r>
              <a:rPr lang="en-US" dirty="0">
                <a:solidFill>
                  <a:srgbClr val="000000"/>
                </a:solidFill>
              </a:rPr>
              <a:t> = vec4(1.0, 0.0, 0.0, 1.0); // Red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</a:rPr>
              <a:t>Key Takeaway: Shaders define visual output.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16" y="4883544"/>
            <a:ext cx="2907065" cy="1556907"/>
          </a:xfrm>
        </p:spPr>
        <p:txBody>
          <a:bodyPr anchor="ctr">
            <a:normAutofit/>
          </a:bodyPr>
          <a:lstStyle/>
          <a:p>
            <a:r>
              <a:rPr lang="en-US" sz="2800"/>
              <a:t>Shading Languages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974450-5401-464B-35BC-40A131AE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582"/>
          <a:stretch>
            <a:fillRect/>
          </a:stretch>
        </p:blipFill>
        <p:spPr>
          <a:xfrm>
            <a:off x="719403" y="364142"/>
            <a:ext cx="7777234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039" y="4883544"/>
            <a:ext cx="4940186" cy="155690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GLSL (OpenGL Shading Language):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/>
              <a:t>Used in WebGL, mature, widely supported.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/>
              <a:t>WGSL (WebGPU Shading Language):</a:t>
            </a:r>
          </a:p>
          <a:p>
            <a:pPr>
              <a:lnSpc>
                <a:spcPct val="90000"/>
              </a:lnSpc>
            </a:pPr>
            <a:r>
              <a:rPr lang="en-US" sz="1500"/>
              <a:t>Next-gen, designed for WebGPU.</a:t>
            </a:r>
          </a:p>
          <a:p>
            <a:pPr>
              <a:lnSpc>
                <a:spcPct val="90000"/>
              </a:lnSpc>
            </a:pPr>
            <a:r>
              <a:rPr lang="en-US" sz="1500"/>
              <a:t>Simpler syntax, future-proof.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/>
              <a:t>Example: Red triangle in GLSL vs. WGSL.</a:t>
            </a:r>
          </a:p>
          <a:p>
            <a:pPr>
              <a:lnSpc>
                <a:spcPct val="90000"/>
              </a:lnSpc>
            </a:pPr>
            <a:endParaRPr lang="en-US" sz="15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GLSL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Vertex Shader: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glsl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attribute vec2 </a:t>
            </a:r>
            <a:r>
              <a:rPr lang="en-US" dirty="0" err="1">
                <a:solidFill>
                  <a:srgbClr val="000000"/>
                </a:solidFill>
              </a:rPr>
              <a:t>a_position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void main()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gl_Position</a:t>
            </a:r>
            <a:r>
              <a:rPr lang="en-US" dirty="0">
                <a:solidFill>
                  <a:srgbClr val="000000"/>
                </a:solidFill>
              </a:rPr>
              <a:t> = vec4(</a:t>
            </a:r>
            <a:r>
              <a:rPr lang="en-US" dirty="0" err="1">
                <a:solidFill>
                  <a:srgbClr val="000000"/>
                </a:solidFill>
              </a:rPr>
              <a:t>a_position</a:t>
            </a:r>
            <a:r>
              <a:rPr lang="en-US" dirty="0">
                <a:solidFill>
                  <a:srgbClr val="000000"/>
                </a:solidFill>
              </a:rPr>
              <a:t>, 0.0, 1.0);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```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- Fragment Shader: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```</a:t>
            </a:r>
            <a:r>
              <a:rPr lang="en-US" dirty="0" err="1">
                <a:solidFill>
                  <a:srgbClr val="000000"/>
                </a:solidFill>
              </a:rPr>
              <a:t>glsl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precision </a:t>
            </a:r>
            <a:r>
              <a:rPr lang="en-US" dirty="0" err="1">
                <a:solidFill>
                  <a:srgbClr val="000000"/>
                </a:solidFill>
              </a:rPr>
              <a:t>mediump</a:t>
            </a:r>
            <a:r>
              <a:rPr lang="en-US" dirty="0">
                <a:solidFill>
                  <a:srgbClr val="000000"/>
                </a:solidFill>
              </a:rPr>
              <a:t> float;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void main() 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gl_FragColor</a:t>
            </a:r>
            <a:r>
              <a:rPr lang="en-US" dirty="0">
                <a:solidFill>
                  <a:srgbClr val="000000"/>
                </a:solidFill>
              </a:rPr>
              <a:t> = vec4(1.0, 0.0, 0.0, 1.0); // Red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```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Result: Renders a red triangle.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SSM Link: Basis for Project 2 shaders.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WebGL 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Tool: </a:t>
            </a:r>
            <a:r>
              <a:rPr lang="en-US" dirty="0" err="1">
                <a:solidFill>
                  <a:srgbClr val="000000"/>
                </a:solidFill>
              </a:rPr>
              <a:t>Spector.js</a:t>
            </a:r>
            <a:r>
              <a:rPr lang="en-US" dirty="0">
                <a:solidFill>
                  <a:srgbClr val="000000"/>
                </a:solidFill>
              </a:rPr>
              <a:t> (browser extension).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Features:</a:t>
            </a:r>
          </a:p>
          <a:p>
            <a:r>
              <a:rPr lang="en-US" dirty="0">
                <a:solidFill>
                  <a:srgbClr val="000000"/>
                </a:solidFill>
              </a:rPr>
              <a:t> Inspect WebGL calls, shaders, buffers.</a:t>
            </a:r>
          </a:p>
          <a:p>
            <a:r>
              <a:rPr lang="en-US" dirty="0">
                <a:solidFill>
                  <a:srgbClr val="000000"/>
                </a:solidFill>
              </a:rPr>
              <a:t> Debug rendering issues (e.g., black screen).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Framebuffer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Definition: GPU memory for rendered image.</a:t>
            </a:r>
          </a:p>
          <a:p>
            <a:r>
              <a:rPr lang="en-US" dirty="0">
                <a:solidFill>
                  <a:srgbClr val="000000"/>
                </a:solidFill>
              </a:rPr>
              <a:t>Role: Stores pixel colors before display.</a:t>
            </a:r>
          </a:p>
          <a:p>
            <a:r>
              <a:rPr lang="en-US" dirty="0">
                <a:solidFill>
                  <a:srgbClr val="000000"/>
                </a:solidFill>
              </a:rPr>
              <a:t>Use Case: WebGL renders to framebuffer.</a:t>
            </a:r>
          </a:p>
          <a:p>
            <a:r>
              <a:rPr lang="en-US" dirty="0">
                <a:solidFill>
                  <a:srgbClr val="000000"/>
                </a:solidFill>
              </a:rPr>
              <a:t>Key Takeaway: Framebuffer = render target.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Z-buffer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Definition: Depth buffer for visibility.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Algorithm: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  Stores depth (z-value) per pixel.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   Resolves which objects are in front.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Use Case: Prevents hidden surfaces in rendering.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Rendering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Method: `</a:t>
            </a:r>
            <a:r>
              <a:rPr lang="en-US" dirty="0" err="1">
                <a:solidFill>
                  <a:srgbClr val="000000"/>
                </a:solidFill>
              </a:rPr>
              <a:t>requestAnimationFrame</a:t>
            </a:r>
            <a:r>
              <a:rPr lang="en-US" dirty="0">
                <a:solidFill>
                  <a:srgbClr val="000000"/>
                </a:solidFill>
              </a:rPr>
              <a:t>` for smooth rendering.</a:t>
            </a:r>
          </a:p>
          <a:p>
            <a:r>
              <a:rPr lang="en-US" dirty="0">
                <a:solidFill>
                  <a:srgbClr val="000000"/>
                </a:solidFill>
              </a:rPr>
              <a:t>Steps:</a:t>
            </a:r>
          </a:p>
          <a:p>
            <a:r>
              <a:rPr lang="en-US" dirty="0">
                <a:solidFill>
                  <a:srgbClr val="000000"/>
                </a:solidFill>
              </a:rPr>
              <a:t>  Update scene (e.g., rotate objects).</a:t>
            </a:r>
          </a:p>
          <a:p>
            <a:r>
              <a:rPr lang="en-US" dirty="0">
                <a:solidFill>
                  <a:srgbClr val="000000"/>
                </a:solidFill>
              </a:rPr>
              <a:t>  Render to framebuffer.</a:t>
            </a:r>
          </a:p>
          <a:p>
            <a:r>
              <a:rPr lang="en-US" dirty="0">
                <a:solidFill>
                  <a:srgbClr val="000000"/>
                </a:solidFill>
              </a:rPr>
              <a:t>  Repeat per frame (60 FPS).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Use Case: Real-time graphics (games, apps).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Real-Time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Inputs:</a:t>
            </a:r>
          </a:p>
          <a:p>
            <a:r>
              <a:rPr lang="en-US" dirty="0">
                <a:solidFill>
                  <a:srgbClr val="000000"/>
                </a:solidFill>
              </a:rPr>
              <a:t> Mouse: Rotate, zoom scenes.</a:t>
            </a:r>
          </a:p>
          <a:p>
            <a:r>
              <a:rPr lang="en-US" dirty="0">
                <a:solidFill>
                  <a:srgbClr val="000000"/>
                </a:solidFill>
              </a:rPr>
              <a:t> Keyboard: Move objects, toggle effects.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Code: `</a:t>
            </a:r>
            <a:r>
              <a:rPr lang="en-US" dirty="0" err="1">
                <a:solidFill>
                  <a:srgbClr val="000000"/>
                </a:solidFill>
              </a:rPr>
              <a:t>canvas.addEventListener</a:t>
            </a:r>
            <a:r>
              <a:rPr lang="en-US" dirty="0">
                <a:solidFill>
                  <a:srgbClr val="000000"/>
                </a:solidFill>
              </a:rPr>
              <a:t>('</a:t>
            </a:r>
            <a:r>
              <a:rPr lang="en-US" dirty="0" err="1">
                <a:solidFill>
                  <a:srgbClr val="000000"/>
                </a:solidFill>
              </a:rPr>
              <a:t>mousemove</a:t>
            </a:r>
            <a:r>
              <a:rPr lang="en-US" dirty="0">
                <a:solidFill>
                  <a:srgbClr val="000000"/>
                </a:solidFill>
              </a:rPr>
              <a:t>', </a:t>
            </a:r>
            <a:r>
              <a:rPr lang="en-US" dirty="0" err="1">
                <a:solidFill>
                  <a:srgbClr val="000000"/>
                </a:solidFill>
              </a:rPr>
              <a:t>handleMouse</a:t>
            </a:r>
            <a:r>
              <a:rPr lang="en-US" dirty="0">
                <a:solidFill>
                  <a:srgbClr val="000000"/>
                </a:solidFill>
              </a:rPr>
              <a:t>)`.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Use Case: Games, VR, interactive apps.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Demo: Rotating Cube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Setup:</a:t>
            </a:r>
          </a:p>
          <a:p>
            <a:r>
              <a:rPr lang="en-US" dirty="0">
                <a:solidFill>
                  <a:srgbClr val="000000"/>
                </a:solidFill>
              </a:rPr>
              <a:t>  WebGL canvas with textured cube.</a:t>
            </a:r>
          </a:p>
          <a:p>
            <a:r>
              <a:rPr lang="en-US" dirty="0">
                <a:solidFill>
                  <a:srgbClr val="000000"/>
                </a:solidFill>
              </a:rPr>
              <a:t>  Basic vertex/fragment shaders.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Features:</a:t>
            </a:r>
          </a:p>
          <a:p>
            <a:r>
              <a:rPr lang="en-US" dirty="0">
                <a:solidFill>
                  <a:srgbClr val="000000"/>
                </a:solidFill>
              </a:rPr>
              <a:t>  Rotate cube with mouse/keyboard.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Goal: Preview Project 3 interactivity.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Grading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Projects: 60% (Hands-on, individual; Focus on creativity, code quality).</a:t>
            </a:r>
          </a:p>
          <a:p>
            <a:r>
              <a:rPr lang="en-US" dirty="0">
                <a:solidFill>
                  <a:srgbClr val="000000"/>
                </a:solidFill>
              </a:rPr>
              <a:t>Midterm: 15% (Theory + practical questions).</a:t>
            </a:r>
          </a:p>
          <a:p>
            <a:r>
              <a:rPr lang="en-US" dirty="0">
                <a:solidFill>
                  <a:srgbClr val="000000"/>
                </a:solidFill>
              </a:rPr>
              <a:t>Final: 25% (Comprehensive exam).</a:t>
            </a:r>
          </a:p>
          <a:p>
            <a:r>
              <a:rPr lang="en-US" dirty="0">
                <a:solidFill>
                  <a:srgbClr val="000000"/>
                </a:solidFill>
              </a:rPr>
              <a:t>Attendance: Monitored; Impacts final letter grade.</a:t>
            </a:r>
          </a:p>
          <a:p>
            <a:r>
              <a:rPr lang="en-US" dirty="0">
                <a:solidFill>
                  <a:srgbClr val="000000"/>
                </a:solidFill>
              </a:rPr>
              <a:t>Projects are your chance to shine—start early!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Week 1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Key Concepts:</a:t>
            </a:r>
          </a:p>
          <a:p>
            <a:r>
              <a:rPr lang="en-US" dirty="0">
                <a:solidFill>
                  <a:srgbClr val="000000"/>
                </a:solidFill>
              </a:rPr>
              <a:t> Raster: Pixel grids, textures (e.g., JPEG, PNG).</a:t>
            </a:r>
          </a:p>
          <a:p>
            <a:r>
              <a:rPr lang="en-US" dirty="0">
                <a:solidFill>
                  <a:srgbClr val="000000"/>
                </a:solidFill>
              </a:rPr>
              <a:t> Vector: Scalable shapes (e.g., SVG).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Image formats: Compression, artifacts, transparency.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Intro to WebGL: Triangles, shaders, rendering.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Takeaway: Images are the foundation of graphics!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Formulas Recap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69F275C-3C14-EB1B-3FA0-9E68A707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61" y="1668411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Art &amp;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Art &amp; Graphics: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Raster:</a:t>
            </a:r>
          </a:p>
          <a:p>
            <a:r>
              <a:rPr lang="en-US" dirty="0">
                <a:solidFill>
                  <a:srgbClr val="000000"/>
                </a:solidFill>
              </a:rPr>
              <a:t>  Captures textures (e.g., melon’s surface).</a:t>
            </a:r>
          </a:p>
          <a:p>
            <a:r>
              <a:rPr lang="en-US" dirty="0">
                <a:solidFill>
                  <a:srgbClr val="000000"/>
                </a:solidFill>
              </a:rPr>
              <a:t>  Ideal for photorealistic rendering.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Vector:</a:t>
            </a:r>
          </a:p>
          <a:p>
            <a:r>
              <a:rPr lang="en-US" dirty="0">
                <a:solidFill>
                  <a:srgbClr val="000000"/>
                </a:solidFill>
              </a:rPr>
              <a:t>  Defines clean outlines (e.g., fruit shapes).</a:t>
            </a:r>
          </a:p>
          <a:p>
            <a:r>
              <a:rPr lang="en-US" dirty="0">
                <a:solidFill>
                  <a:srgbClr val="000000"/>
                </a:solidFill>
              </a:rPr>
              <a:t>  Perfect for scalable designs.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Connection: Art inspires graphics algorithms (Projects 1-3).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Link to Project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Goal: Extract lines, curves from paintings.</a:t>
            </a:r>
          </a:p>
          <a:p>
            <a:r>
              <a:rPr lang="en-US" dirty="0">
                <a:solidFill>
                  <a:srgbClr val="000000"/>
                </a:solidFill>
              </a:rPr>
              <a:t>Techniques:</a:t>
            </a:r>
          </a:p>
          <a:p>
            <a:r>
              <a:rPr lang="en-US" dirty="0">
                <a:solidFill>
                  <a:srgbClr val="000000"/>
                </a:solidFill>
              </a:rPr>
              <a:t>  Hough Transform: Detect straight lines.</a:t>
            </a: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Bézier</a:t>
            </a:r>
            <a:r>
              <a:rPr lang="en-US" dirty="0">
                <a:solidFill>
                  <a:srgbClr val="000000"/>
                </a:solidFill>
              </a:rPr>
              <a:t> Curves: Fit organic shapes.</a:t>
            </a:r>
          </a:p>
          <a:p>
            <a:r>
              <a:rPr lang="en-US" dirty="0">
                <a:solidFill>
                  <a:srgbClr val="000000"/>
                </a:solidFill>
              </a:rPr>
              <a:t>  Vanishing Points: Perspective correction.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Release: Week 3, submit Week 6.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Industry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Industry Applications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Fields:</a:t>
            </a:r>
          </a:p>
          <a:p>
            <a:r>
              <a:rPr lang="en-US" dirty="0">
                <a:solidFill>
                  <a:srgbClr val="000000"/>
                </a:solidFill>
              </a:rPr>
              <a:t>  Games: Unreal Engine, Unity.</a:t>
            </a:r>
          </a:p>
          <a:p>
            <a:r>
              <a:rPr lang="en-US" dirty="0">
                <a:solidFill>
                  <a:srgbClr val="000000"/>
                </a:solidFill>
              </a:rPr>
              <a:t>  Film: Pixar, VFX pipelines.</a:t>
            </a:r>
          </a:p>
          <a:p>
            <a:r>
              <a:rPr lang="en-US" dirty="0">
                <a:solidFill>
                  <a:srgbClr val="000000"/>
                </a:solidFill>
              </a:rPr>
              <a:t>  CAD: Architecture, engineering.</a:t>
            </a:r>
          </a:p>
          <a:p>
            <a:r>
              <a:rPr lang="en-US" dirty="0">
                <a:solidFill>
                  <a:srgbClr val="000000"/>
                </a:solidFill>
              </a:rPr>
              <a:t>  VR/AR: Immersive experiences.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Impact: Graphics drives $100B+ industries!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r>
              <a:rPr lang="en-US" sz="4700"/>
              <a:t>Cutting Edge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/>
              <a:t>Cutting Edge: Neural Compression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Advances:</a:t>
            </a:r>
          </a:p>
          <a:p>
            <a:pPr>
              <a:lnSpc>
                <a:spcPct val="90000"/>
              </a:lnSpc>
            </a:pPr>
            <a:r>
              <a:rPr lang="en-US" sz="1800"/>
              <a:t> Neural codecs: Compress images using AI.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Example: Stable Diffusion for image generation.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Impact: Smaller files, higher quality.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/>
              <a:t>Future: AI-driven graphics pipelines.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BDE83D5-4CF8-CA3B-9EAC-5FB2FF6D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22" y="1823885"/>
            <a:ext cx="5177790" cy="321023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SIGGRAPH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SIGGRAPH: Top conference for graphics research.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Recent Topics:</a:t>
            </a:r>
          </a:p>
          <a:p>
            <a:r>
              <a:rPr lang="en-US" dirty="0">
                <a:solidFill>
                  <a:srgbClr val="000000"/>
                </a:solidFill>
              </a:rPr>
              <a:t>  Neural rendering: AI-generated scenes.</a:t>
            </a:r>
          </a:p>
          <a:p>
            <a:r>
              <a:rPr lang="en-US" dirty="0">
                <a:solidFill>
                  <a:srgbClr val="000000"/>
                </a:solidFill>
              </a:rPr>
              <a:t>  Real-time ray tracing: NVIDIA RTX.</a:t>
            </a:r>
          </a:p>
          <a:p>
            <a:r>
              <a:rPr lang="en-US" dirty="0">
                <a:solidFill>
                  <a:srgbClr val="000000"/>
                </a:solidFill>
              </a:rPr>
              <a:t>  Compression: Neural codecs, AVIF.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Resource: SIGGRAPH papers online.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269B15C-67D5-7183-E349-D12F716D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5" y="5605261"/>
            <a:ext cx="7772400" cy="104180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Student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Task: Analyze pros/cons of image formats.</a:t>
            </a:r>
          </a:p>
          <a:p>
            <a:r>
              <a:rPr lang="en-US" dirty="0">
                <a:solidFill>
                  <a:srgbClr val="000000"/>
                </a:solidFill>
              </a:rPr>
              <a:t> Pick one: JPEG, PNG, </a:t>
            </a:r>
            <a:r>
              <a:rPr lang="en-US" dirty="0" err="1">
                <a:solidFill>
                  <a:srgbClr val="000000"/>
                </a:solidFill>
              </a:rPr>
              <a:t>WebP</a:t>
            </a:r>
            <a:r>
              <a:rPr lang="en-US" dirty="0">
                <a:solidFill>
                  <a:srgbClr val="000000"/>
                </a:solidFill>
              </a:rPr>
              <a:t>, SVG.</a:t>
            </a:r>
          </a:p>
          <a:p>
            <a:r>
              <a:rPr lang="en-US" dirty="0">
                <a:solidFill>
                  <a:srgbClr val="000000"/>
                </a:solidFill>
              </a:rPr>
              <a:t> Compare: Quality, size, use case.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Goal: Understand format trade-offs.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000000"/>
                </a:solidFill>
              </a:rPr>
              <a:t>Quiz: Week 1 Review</a:t>
            </a:r>
          </a:p>
          <a:p>
            <a:r>
              <a:rPr lang="en-US" dirty="0">
                <a:solidFill>
                  <a:srgbClr val="000000"/>
                </a:solidFill>
              </a:rPr>
              <a:t>- Sample Questions:</a:t>
            </a:r>
          </a:p>
          <a:p>
            <a:r>
              <a:rPr lang="en-US" dirty="0">
                <a:solidFill>
                  <a:srgbClr val="000000"/>
                </a:solidFill>
              </a:rPr>
              <a:t>  - What’s the difference between raster and vector images?</a:t>
            </a:r>
          </a:p>
          <a:p>
            <a:r>
              <a:rPr lang="en-US" dirty="0">
                <a:solidFill>
                  <a:srgbClr val="000000"/>
                </a:solidFill>
              </a:rPr>
              <a:t>  - Why does JPEG show artifacts when zoomed?</a:t>
            </a:r>
          </a:p>
          <a:p>
            <a:r>
              <a:rPr lang="en-US" dirty="0">
                <a:solidFill>
                  <a:srgbClr val="000000"/>
                </a:solidFill>
              </a:rPr>
              <a:t>  - What’s the formula for gamma correction?</a:t>
            </a:r>
          </a:p>
          <a:p>
            <a:r>
              <a:rPr lang="en-US" dirty="0">
                <a:solidFill>
                  <a:srgbClr val="000000"/>
                </a:solidFill>
              </a:rPr>
              <a:t>  - How does WebGL differ from Canvas?</a:t>
            </a:r>
          </a:p>
          <a:p>
            <a:r>
              <a:rPr lang="en-US" dirty="0">
                <a:solidFill>
                  <a:srgbClr val="000000"/>
                </a:solidFill>
              </a:rPr>
              <a:t>- Format: Multiple choice, submit on </a:t>
            </a:r>
            <a:r>
              <a:rPr lang="en-US" dirty="0" err="1">
                <a:solidFill>
                  <a:srgbClr val="000000"/>
                </a:solidFill>
              </a:rPr>
              <a:t>SuCourse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Preview Week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Preview Week 2: Linear Algebra Foundations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Topics:</a:t>
            </a:r>
          </a:p>
          <a:p>
            <a:r>
              <a:rPr lang="en-US" dirty="0">
                <a:solidFill>
                  <a:srgbClr val="000000"/>
                </a:solidFill>
              </a:rPr>
              <a:t>  Vectors, matrices, transformations.</a:t>
            </a:r>
          </a:p>
          <a:p>
            <a:r>
              <a:rPr lang="en-US" dirty="0">
                <a:solidFill>
                  <a:srgbClr val="000000"/>
                </a:solidFill>
              </a:rPr>
              <a:t>  2D graphics basics.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SSM Painting: </a:t>
            </a:r>
            <a:r>
              <a:rPr lang="en-US" dirty="0" err="1">
                <a:solidFill>
                  <a:srgbClr val="000000"/>
                </a:solidFill>
              </a:rPr>
              <a:t>Feyhaman</a:t>
            </a:r>
            <a:r>
              <a:rPr lang="en-US" dirty="0">
                <a:solidFill>
                  <a:srgbClr val="000000"/>
                </a:solidFill>
              </a:rPr>
              <a:t> Duran – </a:t>
            </a:r>
            <a:r>
              <a:rPr lang="en-US" dirty="0" err="1">
                <a:solidFill>
                  <a:srgbClr val="000000"/>
                </a:solidFill>
              </a:rPr>
              <a:t>Kabataş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Rıhtımı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Goals:</a:t>
            </a:r>
          </a:p>
          <a:p>
            <a:r>
              <a:rPr lang="en-US" dirty="0">
                <a:solidFill>
                  <a:srgbClr val="000000"/>
                </a:solidFill>
              </a:rPr>
              <a:t>  Understand math behind graphics.</a:t>
            </a:r>
          </a:p>
          <a:p>
            <a:r>
              <a:rPr lang="en-US" dirty="0">
                <a:solidFill>
                  <a:srgbClr val="000000"/>
                </a:solidFill>
              </a:rPr>
              <a:t>  Prepare for Project 1 geometry.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Projects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Project 1 (Weeks 3-6): Geometry extraction from paintings (e.g., Hough lines, </a:t>
            </a:r>
            <a:r>
              <a:rPr lang="en-US" dirty="0" err="1">
                <a:solidFill>
                  <a:srgbClr val="000000"/>
                </a:solidFill>
              </a:rPr>
              <a:t>Bézier</a:t>
            </a:r>
            <a:r>
              <a:rPr lang="en-US" dirty="0">
                <a:solidFill>
                  <a:srgbClr val="000000"/>
                </a:solidFill>
              </a:rPr>
              <a:t> curves).</a:t>
            </a:r>
          </a:p>
          <a:p>
            <a:r>
              <a:rPr lang="en-US" dirty="0">
                <a:solidFill>
                  <a:srgbClr val="000000"/>
                </a:solidFill>
              </a:rPr>
              <a:t>Project 2 (Weeks 7-9): NPR shaders inspired by art (toon, hatching).</a:t>
            </a:r>
          </a:p>
          <a:p>
            <a:r>
              <a:rPr lang="en-US" dirty="0">
                <a:solidFill>
                  <a:srgbClr val="000000"/>
                </a:solidFill>
              </a:rPr>
              <a:t>Project 3 (Weeks 11-14): PBR scene reconstruction with Blender/</a:t>
            </a:r>
            <a:r>
              <a:rPr lang="en-US" dirty="0" err="1">
                <a:solidFill>
                  <a:srgbClr val="000000"/>
                </a:solidFill>
              </a:rPr>
              <a:t>glTF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All tie to SSM artworks; </a:t>
            </a:r>
          </a:p>
          <a:p>
            <a:r>
              <a:rPr lang="en-US" dirty="0">
                <a:solidFill>
                  <a:srgbClr val="000000"/>
                </a:solidFill>
              </a:rPr>
              <a:t>Tips: Start early, use provided resources, cite AI if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00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Required Textbooks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"Fundamentals of Computer Graphics" by Peter Shirley &amp; Steve Marschner (4th Ed.)—Core theory on rendering and modeling.</a:t>
            </a:r>
          </a:p>
          <a:p>
            <a:r>
              <a:rPr lang="en-US" dirty="0">
                <a:solidFill>
                  <a:srgbClr val="000000"/>
                </a:solidFill>
              </a:rPr>
              <a:t>"Real-Time Rendering" by Tomas </a:t>
            </a:r>
            <a:r>
              <a:rPr lang="en-US" dirty="0" err="1">
                <a:solidFill>
                  <a:srgbClr val="000000"/>
                </a:solidFill>
              </a:rPr>
              <a:t>Akenine</a:t>
            </a:r>
            <a:r>
              <a:rPr lang="en-US" dirty="0">
                <a:solidFill>
                  <a:srgbClr val="000000"/>
                </a:solidFill>
              </a:rPr>
              <a:t>-Möller et al. (4th Ed.)—In-depth on pipelines and shaders.</a:t>
            </a:r>
          </a:p>
          <a:p>
            <a:r>
              <a:rPr lang="en-US" dirty="0">
                <a:solidFill>
                  <a:srgbClr val="000000"/>
                </a:solidFill>
              </a:rPr>
              <a:t>"Ray Tracing in One Weekend" by Peter Shirley (Free online)—Quick intro to ray tracing.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5369</Words>
  <Application>Microsoft Macintosh PowerPoint</Application>
  <PresentationFormat>Ekran Gösterisi (4:3)</PresentationFormat>
  <Paragraphs>655</Paragraphs>
  <Slides>79</Slides>
  <Notes>78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79</vt:i4>
      </vt:variant>
    </vt:vector>
  </HeadingPairs>
  <TitlesOfParts>
    <vt:vector size="82" baseType="lpstr">
      <vt:lpstr>Arial</vt:lpstr>
      <vt:lpstr>Calibri</vt:lpstr>
      <vt:lpstr>Office Theme</vt:lpstr>
      <vt:lpstr>CS405 Week 1 Introduction; Image Formats; Raster vs Vector</vt:lpstr>
      <vt:lpstr>Welcome &amp; Title</vt:lpstr>
      <vt:lpstr>Instructor Info</vt:lpstr>
      <vt:lpstr>Course Objectives</vt:lpstr>
      <vt:lpstr>Learning Outcomes</vt:lpstr>
      <vt:lpstr>Course Structure</vt:lpstr>
      <vt:lpstr>Grading Policy</vt:lpstr>
      <vt:lpstr>Projects Overview</vt:lpstr>
      <vt:lpstr>Required Textbooks</vt:lpstr>
      <vt:lpstr>Online Resources</vt:lpstr>
      <vt:lpstr>Tools Setup</vt:lpstr>
      <vt:lpstr>Academic Integrity</vt:lpstr>
      <vt:lpstr>Why Study Graphics?</vt:lpstr>
      <vt:lpstr>Historical Context</vt:lpstr>
      <vt:lpstr>Painter of the Week: Şeker Ahmet Paşa</vt:lpstr>
      <vt:lpstr>Art Connection</vt:lpstr>
      <vt:lpstr>What is an Image?</vt:lpstr>
      <vt:lpstr>Raster Images</vt:lpstr>
      <vt:lpstr>Raster Examples</vt:lpstr>
      <vt:lpstr>Vector Images</vt:lpstr>
      <vt:lpstr>Vector Examples</vt:lpstr>
      <vt:lpstr>Raster vs Vector Comparison</vt:lpstr>
      <vt:lpstr>Pixels &amp; Resolution</vt:lpstr>
      <vt:lpstr>Bit Depth</vt:lpstr>
      <vt:lpstr>Color Models</vt:lpstr>
      <vt:lpstr>Gamma Correction</vt:lpstr>
      <vt:lpstr>Color Spaces</vt:lpstr>
      <vt:lpstr>Image Sampling</vt:lpstr>
      <vt:lpstr>Aliasing</vt:lpstr>
      <vt:lpstr>Anti-Aliasing</vt:lpstr>
      <vt:lpstr>Zoom Example</vt:lpstr>
      <vt:lpstr>Compression</vt:lpstr>
      <vt:lpstr>JPEG Algorithm</vt:lpstr>
      <vt:lpstr>PNG Algorithm</vt:lpstr>
      <vt:lpstr>Modern Formats</vt:lpstr>
      <vt:lpstr>Artistic Example</vt:lpstr>
      <vt:lpstr>BMP</vt:lpstr>
      <vt:lpstr>TIFF</vt:lpstr>
      <vt:lpstr>GIF</vt:lpstr>
      <vt:lpstr>JPEG Deep Dive</vt:lpstr>
      <vt:lpstr>JPEG Artifacts</vt:lpstr>
      <vt:lpstr>PNG Transparency</vt:lpstr>
      <vt:lpstr>SVG Structure</vt:lpstr>
      <vt:lpstr>SVG Example Code</vt:lpstr>
      <vt:lpstr>Vector Operations</vt:lpstr>
      <vt:lpstr>Rasterization of Vectors</vt:lpstr>
      <vt:lpstr>Image Histograms</vt:lpstr>
      <vt:lpstr>Image Filtering</vt:lpstr>
      <vt:lpstr>Blur Filter</vt:lpstr>
      <vt:lpstr>Edge Detection</vt:lpstr>
      <vt:lpstr>Sharpening</vt:lpstr>
      <vt:lpstr>Noise in Images</vt:lpstr>
      <vt:lpstr>Denoising</vt:lpstr>
      <vt:lpstr>Frequency Domain</vt:lpstr>
      <vt:lpstr>Artistic Link</vt:lpstr>
      <vt:lpstr>From Images to Graphics</vt:lpstr>
      <vt:lpstr>Canvas vs WebGL</vt:lpstr>
      <vt:lpstr>Setting Up WebGL</vt:lpstr>
      <vt:lpstr>Drawing Triangle</vt:lpstr>
      <vt:lpstr>Vertex Buffers</vt:lpstr>
      <vt:lpstr>Fragment Shader</vt:lpstr>
      <vt:lpstr>Shading Languages</vt:lpstr>
      <vt:lpstr>GLSL Example</vt:lpstr>
      <vt:lpstr>WebGL Debugging</vt:lpstr>
      <vt:lpstr>Framebuffer</vt:lpstr>
      <vt:lpstr>Z-buffer</vt:lpstr>
      <vt:lpstr>Rendering Loop</vt:lpstr>
      <vt:lpstr>Real-Time Interaction</vt:lpstr>
      <vt:lpstr>Demo</vt:lpstr>
      <vt:lpstr>Week 1 Summary</vt:lpstr>
      <vt:lpstr>Formulas Recap</vt:lpstr>
      <vt:lpstr>Art &amp; Graphics</vt:lpstr>
      <vt:lpstr>Link to Project 1</vt:lpstr>
      <vt:lpstr>Industry Applications</vt:lpstr>
      <vt:lpstr>Cutting Edge</vt:lpstr>
      <vt:lpstr>SIGGRAPH Highlights</vt:lpstr>
      <vt:lpstr>Student Activity</vt:lpstr>
      <vt:lpstr>Quiz</vt:lpstr>
      <vt:lpstr>Preview Week 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Selim Balcisoy</cp:lastModifiedBy>
  <cp:revision>44</cp:revision>
  <dcterms:created xsi:type="dcterms:W3CDTF">2013-01-27T09:14:16Z</dcterms:created>
  <dcterms:modified xsi:type="dcterms:W3CDTF">2025-09-28T17:04:47Z</dcterms:modified>
  <cp:category/>
</cp:coreProperties>
</file>